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34"/>
  </p:notesMasterIdLst>
  <p:handoutMasterIdLst>
    <p:handoutMasterId r:id="rId35"/>
  </p:handoutMasterIdLst>
  <p:sldIdLst>
    <p:sldId id="314" r:id="rId5"/>
    <p:sldId id="263" r:id="rId6"/>
    <p:sldId id="321" r:id="rId7"/>
    <p:sldId id="322" r:id="rId8"/>
    <p:sldId id="325" r:id="rId9"/>
    <p:sldId id="324" r:id="rId10"/>
    <p:sldId id="326" r:id="rId11"/>
    <p:sldId id="328" r:id="rId12"/>
    <p:sldId id="323" r:id="rId13"/>
    <p:sldId id="329" r:id="rId14"/>
    <p:sldId id="331" r:id="rId15"/>
    <p:sldId id="332" r:id="rId16"/>
    <p:sldId id="333" r:id="rId17"/>
    <p:sldId id="334" r:id="rId18"/>
    <p:sldId id="341" r:id="rId19"/>
    <p:sldId id="336" r:id="rId20"/>
    <p:sldId id="337" r:id="rId21"/>
    <p:sldId id="339" r:id="rId22"/>
    <p:sldId id="340" r:id="rId23"/>
    <p:sldId id="343" r:id="rId24"/>
    <p:sldId id="342" r:id="rId25"/>
    <p:sldId id="344" r:id="rId26"/>
    <p:sldId id="345" r:id="rId27"/>
    <p:sldId id="346" r:id="rId28"/>
    <p:sldId id="347" r:id="rId29"/>
    <p:sldId id="349" r:id="rId30"/>
    <p:sldId id="348" r:id="rId31"/>
    <p:sldId id="350" r:id="rId32"/>
    <p:sldId id="310" r:id="rId33"/>
  </p:sldIdLst>
  <p:sldSz cx="9144000" cy="6858000" type="screen4x3"/>
  <p:notesSz cx="6799263" cy="9929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B59"/>
    <a:srgbClr val="019F6C"/>
    <a:srgbClr val="196142"/>
    <a:srgbClr val="1D3C59"/>
    <a:srgbClr val="64D6A5"/>
    <a:srgbClr val="289868"/>
    <a:srgbClr val="299D6C"/>
    <a:srgbClr val="8BE1BC"/>
    <a:srgbClr val="3CCC8E"/>
    <a:srgbClr val="D0DD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987" autoAdjust="0"/>
  </p:normalViewPr>
  <p:slideViewPr>
    <p:cSldViewPr>
      <p:cViewPr varScale="1">
        <p:scale>
          <a:sx n="78" d="100"/>
          <a:sy n="78" d="100"/>
        </p:scale>
        <p:origin x="2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988" y="-11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587" y="0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150F855F-A095-473B-A335-3B1A960301C0}" type="datetimeFigureOut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1259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587" y="9431259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D3B11A98-7839-4A6F-A508-857F0413FD3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6611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1343" y="1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D2A5A0DA-69B1-4873-985F-4DD3B38E94D5}" type="datetimeFigureOut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5" rIns="91449" bIns="45725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1449" tIns="45725" rIns="91449" bIns="4572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C60C14C4-04C2-42AD-8146-4229100E0A0D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657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C14C4-04C2-42AD-8146-4229100E0A0D}" type="slidenum">
              <a:rPr lang="es-ES" smtClean="0">
                <a:solidFill>
                  <a:prstClr val="black"/>
                </a:solidFill>
              </a:rPr>
              <a:pPr/>
              <a:t>29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4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86E3A6-42C2-4461-A0E0-B0884A377EFA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3E9F0-3494-4810-B0BA-E94C45729707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7C8666B-8054-4404-95C7-56AF07D9ECC5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3C6E-1DE3-4F74-ADA7-3183F088E28B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F47B-2B4F-4148-A19E-75D4F23D94C1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32B09-3674-474D-AFCF-FC9D7EA2A169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2F61-3FD5-4EA7-B22B-1D4A2ACD9C45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48690-3FA1-4126-8FBA-3045DBF08DFC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E02F-76F7-4115-946F-6E83C1226498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5DAB-E7E2-4986-8BC5-E2222D304D5A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A55B-F171-4B59-BCB0-14FF4768F9EA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EAC391-CF22-4AD4-B151-C057B34838FE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43AA-043C-483C-9F2C-2628963DFCCF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F29C-F725-444D-B50E-FF045EFD44C4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89FD-02E8-41BC-86D0-4EDCB67AC8C0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86E3A6-42C2-4461-A0E0-B0884A377EFA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EAC391-CF22-4AD4-B151-C057B34838F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FE54CE-9F0E-45CB-9BD9-A862BF7F7BDD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69E792-0FB0-4A5B-BECD-98A3B5788A00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BDCF62-624E-43BC-9F77-ED9F065853C5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E66C6-5B29-4AEF-ACD6-534CC4C5977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4597AD-5BB3-466C-9C4B-C2DD3995D69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FE54CE-9F0E-45CB-9BD9-A862BF7F7BDD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42124F-441A-437C-A10A-015E802DF5DB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C2A3E1-BF08-44F6-A32E-5CEC53F0C58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3E9F0-3494-4810-B0BA-E94C45729707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7C8666B-8054-4404-95C7-56AF07D9ECC5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69E792-0FB0-4A5B-BECD-98A3B5788A00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BDCF62-624E-43BC-9F77-ED9F065853C5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E66C6-5B29-4AEF-ACD6-534CC4C5977F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4597AD-5BB3-466C-9C4B-C2DD3995D69E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42124F-441A-437C-A10A-015E802DF5DB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C2A3E1-BF08-44F6-A32E-5CEC53F0C58F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8953" y="428"/>
            <a:ext cx="9161905" cy="68571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4667" y="-75762"/>
            <a:ext cx="9333333" cy="7009524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714CE-47AD-4958-BBBF-07A6F534CC84}" type="datetime1">
              <a:rPr lang="es-ES" smtClean="0"/>
              <a:pPr/>
              <a:t>26/11/2018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1240205" cy="548396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2612977" y="272068"/>
            <a:ext cx="6552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S" sz="1200" dirty="0">
                <a:solidFill>
                  <a:srgbClr val="019F6C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Cuantificación de la reducción de las emisiones actuales y futuras de la inversión en energía renovable y eficiencia energética en Bolivia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1" y="-4334"/>
            <a:ext cx="9142857" cy="6866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5.emf"/><Relationship Id="rId4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475656" y="1556792"/>
            <a:ext cx="64087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s-ES_tradnl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Jornada de </a:t>
            </a:r>
            <a:r>
              <a:rPr lang="es-ES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Capacitación</a:t>
            </a:r>
          </a:p>
          <a:p>
            <a:pPr algn="ctr">
              <a:spcBef>
                <a:spcPts val="1200"/>
              </a:spcBef>
            </a:pPr>
            <a:r>
              <a:rPr lang="es-ES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“Estudio sobre la cuantificación de la reducción de las emisiones actuales y futuras de la inversión en energía renovable y eficiencia energética en Bolivia”</a:t>
            </a:r>
          </a:p>
          <a:p>
            <a:pPr algn="ctr">
              <a:spcBef>
                <a:spcPts val="1200"/>
              </a:spcBef>
            </a:pPr>
            <a:endParaRPr lang="es-ES" sz="22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>
              <a:spcBef>
                <a:spcPts val="1200"/>
              </a:spcBef>
            </a:pPr>
            <a:endParaRPr lang="es-ES" sz="14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>
              <a:spcBef>
                <a:spcPts val="1200"/>
              </a:spcBef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Cochabamba – Bolivia</a:t>
            </a:r>
          </a:p>
          <a:p>
            <a:pPr>
              <a:spcBef>
                <a:spcPts val="1200"/>
              </a:spcBef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29 de noviembre de 2018.</a:t>
            </a:r>
          </a:p>
          <a:p>
            <a:pPr>
              <a:spcBef>
                <a:spcPts val="1200"/>
              </a:spcBef>
            </a:pPr>
            <a:endParaRPr lang="es-ES" sz="22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0" y="6453336"/>
            <a:ext cx="2123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www.wearefactor.com</a:t>
            </a:r>
            <a:endParaRPr lang="es-E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229200"/>
            <a:ext cx="2627784" cy="116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</a:t>
            </a:r>
            <a:r>
              <a:rPr lang="es-MX" sz="3200" dirty="0" smtClean="0"/>
              <a:t>Hidroeléctricos: Proyecto </a:t>
            </a:r>
            <a:r>
              <a:rPr lang="es-MX" sz="3200" dirty="0" err="1" smtClean="0"/>
              <a:t>Misicuni</a:t>
            </a:r>
            <a:r>
              <a:rPr lang="es-MX" sz="3200" dirty="0" smtClean="0"/>
              <a:t>, año 2017</a:t>
            </a:r>
            <a:endParaRPr lang="es-MX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417638"/>
                <a:ext cx="4038600" cy="2716522"/>
              </a:xfrm>
            </p:spPr>
            <p:txBody>
              <a:bodyPr/>
              <a:lstStyle/>
              <a:p>
                <a:r>
                  <a:rPr lang="es-MX" dirty="0" smtClean="0"/>
                  <a:t>Datos: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𝐸𝐺𝑝𝑗,𝑦 = </a:t>
                </a:r>
                <a:r>
                  <a:rPr lang="es-MX" sz="2000" dirty="0" smtClean="0"/>
                  <a:t>11.172 MWh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baseline="-25000" dirty="0"/>
                  <a:t> </a:t>
                </a:r>
                <a:r>
                  <a:rPr lang="es-MX" sz="2000" dirty="0" smtClean="0"/>
                  <a:t>= </a:t>
                </a:r>
                <a:r>
                  <a:rPr lang="es-MX" sz="1800" dirty="0" smtClean="0"/>
                  <a:t>0.515 tCO2/</a:t>
                </a:r>
                <a:r>
                  <a:rPr lang="es-MX" sz="1800" dirty="0" err="1" smtClean="0"/>
                  <a:t>MWh</a:t>
                </a:r>
                <a:endParaRPr lang="es-MX" sz="18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 err="1"/>
                  <a:t>CAP</a:t>
                </a:r>
                <a:r>
                  <a:rPr lang="es-MX" sz="2000" baseline="-25000" dirty="0" err="1"/>
                  <a:t>pj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120.000.000 w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CAP</a:t>
                </a:r>
                <a:r>
                  <a:rPr lang="es-MX" sz="2000" baseline="-25000" dirty="0"/>
                  <a:t>BL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0 w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 err="1"/>
                  <a:t>A</a:t>
                </a:r>
                <a:r>
                  <a:rPr lang="es-MX" sz="2000" baseline="-25000" dirty="0" err="1"/>
                  <a:t>pj</a:t>
                </a:r>
                <a:r>
                  <a:rPr lang="es-MX" sz="2000" baseline="-25000" dirty="0"/>
                  <a:t> </a:t>
                </a:r>
                <a:r>
                  <a:rPr lang="es-MX" sz="2000" dirty="0"/>
                  <a:t>= </a:t>
                </a:r>
                <a:r>
                  <a:rPr lang="es-MX" sz="2000" dirty="0" smtClean="0"/>
                  <a:t>5.000.000 m2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A</a:t>
                </a:r>
                <a:r>
                  <a:rPr lang="es-MX" sz="2000" baseline="-25000" dirty="0"/>
                  <a:t>BL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0 m2</a:t>
                </a:r>
                <a:endParaRPr lang="es-MX" sz="2000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417638"/>
                <a:ext cx="4038600" cy="2716522"/>
              </a:xfrm>
              <a:blipFill>
                <a:blip r:embed="rId2"/>
                <a:stretch>
                  <a:fillRect l="-2715" t="-2247" b="-404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/>
          <p:cNvSpPr/>
          <p:nvPr/>
        </p:nvSpPr>
        <p:spPr>
          <a:xfrm>
            <a:off x="4283968" y="4787413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4362128" y="2060848"/>
                <a:ext cx="2284408" cy="646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𝐴𝐵𝐿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128" y="2060848"/>
                <a:ext cx="2284408" cy="646139"/>
              </a:xfrm>
              <a:prstGeom prst="rect">
                <a:avLst/>
              </a:prstGeom>
              <a:blipFill>
                <a:blip r:embed="rId3"/>
                <a:stretch>
                  <a:fillRect l="-4278" b="-47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457200" y="5792565"/>
                <a:ext cx="2965299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2800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792565"/>
                <a:ext cx="2965299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/>
              <p:cNvSpPr txBox="1"/>
              <p:nvPr/>
            </p:nvSpPr>
            <p:spPr>
              <a:xfrm>
                <a:off x="710414" y="4225076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2000" i="1" dirty="0" smtClean="0"/>
                  <a:t>BEy </a:t>
                </a:r>
                <a:r>
                  <a:rPr lang="es-MX" sz="2000" dirty="0" smtClean="0"/>
                  <a:t>  </a:t>
                </a:r>
                <a14:m>
                  <m:oMath xmlns:m="http://schemas.openxmlformats.org/officeDocument/2006/math">
                    <m:r>
                      <a:rPr lang="es-MX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2400" baseline="-25000" dirty="0"/>
              </a:p>
            </p:txBody>
          </p:sp>
        </mc:Choice>
        <mc:Fallback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4" y="4225076"/>
                <a:ext cx="3024336" cy="307777"/>
              </a:xfrm>
              <a:prstGeom prst="rect">
                <a:avLst/>
              </a:prstGeom>
              <a:blipFill>
                <a:blip r:embed="rId5"/>
                <a:stretch>
                  <a:fillRect l="-5242" t="-25490" b="-133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4362128" y="2920846"/>
                <a:ext cx="2730152" cy="6169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120.000.000  −  0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5.000.000 − 0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128" y="2920846"/>
                <a:ext cx="2730152" cy="616964"/>
              </a:xfrm>
              <a:prstGeom prst="rect">
                <a:avLst/>
              </a:prstGeom>
              <a:blipFill>
                <a:blip r:embed="rId6"/>
                <a:stretch>
                  <a:fillRect l="-3579" b="-990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 11"/>
              <p:cNvSpPr/>
              <p:nvPr/>
            </p:nvSpPr>
            <p:spPr>
              <a:xfrm>
                <a:off x="4397418" y="3570823"/>
                <a:ext cx="273015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s-MX" sz="240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12" name="Rectá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418" y="3570823"/>
                <a:ext cx="2730152" cy="461665"/>
              </a:xfrm>
              <a:prstGeom prst="rect">
                <a:avLst/>
              </a:prstGeom>
              <a:blipFill>
                <a:blip r:embed="rId7"/>
                <a:stretch>
                  <a:fillRect l="-3348" t="-10667" b="-30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ángulo redondeado 12"/>
          <p:cNvSpPr/>
          <p:nvPr/>
        </p:nvSpPr>
        <p:spPr>
          <a:xfrm>
            <a:off x="4362128" y="4094757"/>
            <a:ext cx="3031055" cy="4369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 PD &gt; 10 w/m2,  𝑃𝐸</a:t>
            </a:r>
            <a:r>
              <a:rPr lang="es-MX" baseline="-25000" dirty="0" smtClean="0"/>
              <a:t>𝐻𝑃,𝑦 </a:t>
            </a:r>
            <a:r>
              <a:rPr lang="es-MX" dirty="0" smtClean="0"/>
              <a:t>= 0 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4788024" y="5384106"/>
            <a:ext cx="3224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</a:t>
            </a:r>
            <a:r>
              <a:rPr lang="es-MX" dirty="0" smtClean="0"/>
              <a:t>0 + 0 + 0 = 0  (tCO2e/año)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/>
              <p:cNvSpPr txBox="1"/>
              <p:nvPr/>
            </p:nvSpPr>
            <p:spPr>
              <a:xfrm>
                <a:off x="614636" y="5061716"/>
                <a:ext cx="345638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1400" i="1" dirty="0" smtClean="0"/>
                  <a:t>BEy </a:t>
                </a:r>
                <a:r>
                  <a:rPr lang="es-MX" sz="1400" dirty="0" smtClean="0"/>
                  <a:t>  </a:t>
                </a:r>
                <a14:m>
                  <m:oMath xmlns:m="http://schemas.openxmlformats.org/officeDocument/2006/math">
                    <m:r>
                      <a:rPr lang="es-MX" sz="1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11.172</m:t>
                    </m:r>
                    <m:r>
                      <a:rPr lang="es-MX" sz="14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 0.515=5.753 (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𝑡𝐶𝑂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2/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ñ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s-MX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1600" baseline="-25000" dirty="0"/>
              </a:p>
            </p:txBody>
          </p:sp>
        </mc:Choice>
        <mc:Fallback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36" y="5061716"/>
                <a:ext cx="3456384" cy="215444"/>
              </a:xfrm>
              <a:prstGeom prst="rect">
                <a:avLst/>
              </a:prstGeom>
              <a:blipFill>
                <a:blip r:embed="rId8"/>
                <a:stretch>
                  <a:fillRect l="-3175" t="-25000" b="-472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3672719" y="5784042"/>
                <a:ext cx="5291770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5.753−0</m:t>
                    </m:r>
                  </m:oMath>
                </a14:m>
                <a:r>
                  <a:rPr lang="es-MX" sz="2800" dirty="0" smtClean="0"/>
                  <a:t> = 5.753 tCO2/año</a:t>
                </a:r>
                <a:endParaRPr lang="es-MX" sz="28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719" y="5784042"/>
                <a:ext cx="5291770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9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</a:t>
            </a:r>
            <a:r>
              <a:rPr lang="es-MX" sz="3200" dirty="0" err="1" smtClean="0"/>
              <a:t>eolicos</a:t>
            </a:r>
            <a:r>
              <a:rPr lang="es-MX" sz="3200" dirty="0" smtClean="0"/>
              <a:t>: Proyecto </a:t>
            </a:r>
            <a:r>
              <a:rPr lang="es-MX" sz="3200" dirty="0" err="1" smtClean="0"/>
              <a:t>Qollpana</a:t>
            </a:r>
            <a:r>
              <a:rPr lang="es-MX" sz="3200" dirty="0" smtClean="0"/>
              <a:t> II, año 2017</a:t>
            </a:r>
            <a:endParaRPr lang="es-MX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</p:spPr>
            <p:txBody>
              <a:bodyPr/>
              <a:lstStyle/>
              <a:p>
                <a:r>
                  <a:rPr lang="es-MX" dirty="0" smtClean="0"/>
                  <a:t>Datos: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𝐸𝐺𝑝𝑗,𝑦 = </a:t>
                </a:r>
                <a:r>
                  <a:rPr lang="es-MX" sz="2000" dirty="0" smtClean="0"/>
                  <a:t>47.895 MWh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baseline="-25000" dirty="0"/>
                  <a:t> </a:t>
                </a:r>
                <a:r>
                  <a:rPr lang="es-MX" sz="2000" dirty="0" smtClean="0"/>
                  <a:t>= 0.515 tCO2/</a:t>
                </a:r>
                <a:r>
                  <a:rPr lang="es-MX" sz="2000" dirty="0" err="1" smtClean="0"/>
                  <a:t>MWh</a:t>
                </a:r>
                <a:endParaRPr lang="es-MX" sz="2000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  <a:blipFill>
                <a:blip r:embed="rId2"/>
                <a:stretch>
                  <a:fillRect l="-2715" t="-4065" b="-109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/>
          <p:cNvSpPr/>
          <p:nvPr/>
        </p:nvSpPr>
        <p:spPr>
          <a:xfrm>
            <a:off x="4067944" y="1934260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2800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2000" i="1" dirty="0" smtClean="0"/>
                  <a:t>BEy </a:t>
                </a:r>
                <a:r>
                  <a:rPr lang="es-MX" sz="2000" dirty="0" smtClean="0"/>
                  <a:t>  </a:t>
                </a:r>
                <a14:m>
                  <m:oMath xmlns:m="http://schemas.openxmlformats.org/officeDocument/2006/math">
                    <m:r>
                      <a:rPr lang="es-MX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2400" baseline="-25000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blipFill>
                <a:blip r:embed="rId4"/>
                <a:stretch>
                  <a:fillRect l="-5030" t="-25490" b="-4902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ángulo 13"/>
          <p:cNvSpPr/>
          <p:nvPr/>
        </p:nvSpPr>
        <p:spPr>
          <a:xfrm>
            <a:off x="4139952" y="2413544"/>
            <a:ext cx="3224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</a:t>
            </a:r>
            <a:r>
              <a:rPr lang="es-MX" dirty="0" smtClean="0"/>
              <a:t>0 + 0 + 0 = 0  (tCO2e/año)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i="1" dirty="0" smtClean="0"/>
                  <a:t>BEy </a:t>
                </a:r>
                <a:r>
                  <a:rPr lang="es-MX" dirty="0" smtClean="0"/>
                  <a:t>  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47.895</m:t>
                    </m:r>
                    <m:r>
                      <a:rPr lang="es-MX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0.515=24.665,9 (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𝑡𝐶𝑂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2/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ñ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2000" baseline="-25000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blipFill>
                <a:blip r:embed="rId5"/>
                <a:stretch>
                  <a:fillRect l="-2718" t="-28261" b="-5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1158945" y="5815050"/>
                <a:ext cx="6401048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24.665,9−0</m:t>
                    </m:r>
                  </m:oMath>
                </a14:m>
                <a:r>
                  <a:rPr lang="es-MX" sz="2800" dirty="0" smtClean="0"/>
                  <a:t> = 24.665,9 tCO2/año</a:t>
                </a:r>
                <a:endParaRPr lang="es-MX" sz="28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45" y="5815050"/>
                <a:ext cx="640104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67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</a:t>
            </a:r>
            <a:r>
              <a:rPr lang="es-MX" sz="3200" dirty="0" smtClean="0"/>
              <a:t>Solares: Proyecto </a:t>
            </a:r>
            <a:r>
              <a:rPr lang="es-MX" sz="3200" dirty="0" err="1" smtClean="0"/>
              <a:t>Yunchara</a:t>
            </a:r>
            <a:r>
              <a:rPr lang="es-MX" sz="3200" dirty="0" smtClean="0"/>
              <a:t>, año 2017</a:t>
            </a:r>
            <a:endParaRPr lang="es-MX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</p:spPr>
            <p:txBody>
              <a:bodyPr/>
              <a:lstStyle/>
              <a:p>
                <a:r>
                  <a:rPr lang="es-MX" dirty="0" smtClean="0"/>
                  <a:t>Datos: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𝐸𝐺𝑝𝑗,𝑦 = </a:t>
                </a:r>
                <a:r>
                  <a:rPr lang="es-MX" sz="2000" dirty="0" smtClean="0"/>
                  <a:t>1.066 MWh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baseline="-25000" dirty="0"/>
                  <a:t> </a:t>
                </a:r>
                <a:r>
                  <a:rPr lang="es-MX" sz="2000" dirty="0" smtClean="0"/>
                  <a:t>= 0.515 tCO2/</a:t>
                </a:r>
                <a:r>
                  <a:rPr lang="es-MX" sz="2000" dirty="0" err="1" smtClean="0"/>
                  <a:t>MWh</a:t>
                </a:r>
                <a:endParaRPr lang="es-MX" sz="2000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  <a:blipFill>
                <a:blip r:embed="rId2"/>
                <a:stretch>
                  <a:fillRect l="-2715" t="-4065" b="-109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/>
          <p:cNvSpPr/>
          <p:nvPr/>
        </p:nvSpPr>
        <p:spPr>
          <a:xfrm>
            <a:off x="4067944" y="1934260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2800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2000" i="1" dirty="0" smtClean="0"/>
                  <a:t>BEy </a:t>
                </a:r>
                <a:r>
                  <a:rPr lang="es-MX" sz="2000" dirty="0" smtClean="0"/>
                  <a:t>  </a:t>
                </a:r>
                <a14:m>
                  <m:oMath xmlns:m="http://schemas.openxmlformats.org/officeDocument/2006/math">
                    <m:r>
                      <a:rPr lang="es-MX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2400" baseline="-25000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blipFill>
                <a:blip r:embed="rId4"/>
                <a:stretch>
                  <a:fillRect l="-5030" t="-25490" b="-4902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ángulo 13"/>
          <p:cNvSpPr/>
          <p:nvPr/>
        </p:nvSpPr>
        <p:spPr>
          <a:xfrm>
            <a:off x="4139952" y="2413544"/>
            <a:ext cx="3224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</a:t>
            </a:r>
            <a:r>
              <a:rPr lang="es-MX" dirty="0" smtClean="0"/>
              <a:t>0 + 0 + 0 = 0  (tCO2e/año)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i="1" dirty="0" smtClean="0"/>
                  <a:t>BEy </a:t>
                </a:r>
                <a:r>
                  <a:rPr lang="es-MX" dirty="0" smtClean="0"/>
                  <a:t>  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1.066</m:t>
                    </m:r>
                    <m:r>
                      <a:rPr lang="es-MX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0.515=549 (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𝑡𝐶𝑂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2/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ñ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2000" baseline="-25000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blipFill>
                <a:blip r:embed="rId5"/>
                <a:stretch>
                  <a:fillRect l="-2718" t="-28261" b="-5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1665852" y="5813989"/>
                <a:ext cx="4745145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549−0</m:t>
                    </m:r>
                  </m:oMath>
                </a14:m>
                <a:r>
                  <a:rPr lang="es-MX" sz="2800" dirty="0" smtClean="0"/>
                  <a:t> = 549 tCO2/año</a:t>
                </a:r>
                <a:endParaRPr lang="es-MX" sz="28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852" y="5813989"/>
                <a:ext cx="474514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69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</a:t>
            </a:r>
            <a:r>
              <a:rPr lang="es-MX" sz="3200" dirty="0" smtClean="0"/>
              <a:t>Solares: Proyecto </a:t>
            </a:r>
            <a:r>
              <a:rPr lang="es-MX" sz="3200" dirty="0" err="1" smtClean="0"/>
              <a:t>Yunchara</a:t>
            </a:r>
            <a:r>
              <a:rPr lang="es-MX" sz="3200" dirty="0" smtClean="0"/>
              <a:t>, año 2017</a:t>
            </a:r>
            <a:endParaRPr lang="es-MX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</p:spPr>
            <p:txBody>
              <a:bodyPr/>
              <a:lstStyle/>
              <a:p>
                <a:r>
                  <a:rPr lang="es-MX" dirty="0" smtClean="0"/>
                  <a:t>Datos: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𝐸𝐺𝑝𝑗,𝑦 = </a:t>
                </a:r>
                <a:r>
                  <a:rPr lang="es-MX" sz="2000" dirty="0" smtClean="0"/>
                  <a:t>1.066 MWh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baseline="-25000" dirty="0"/>
                  <a:t> </a:t>
                </a:r>
                <a:r>
                  <a:rPr lang="es-MX" sz="2000" dirty="0" smtClean="0"/>
                  <a:t>= 0.515 tCO2/</a:t>
                </a:r>
                <a:r>
                  <a:rPr lang="es-MX" sz="2000" dirty="0" err="1" smtClean="0"/>
                  <a:t>MWh</a:t>
                </a:r>
                <a:endParaRPr lang="es-MX" sz="2000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417638"/>
                <a:ext cx="4038600" cy="1503208"/>
              </a:xfrm>
              <a:blipFill>
                <a:blip r:embed="rId2"/>
                <a:stretch>
                  <a:fillRect l="-2715" t="-4065" b="-109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/>
          <p:cNvSpPr/>
          <p:nvPr/>
        </p:nvSpPr>
        <p:spPr>
          <a:xfrm>
            <a:off x="4067944" y="1934260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2800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294" y="4972852"/>
                <a:ext cx="296529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2000" i="1" dirty="0" smtClean="0"/>
                  <a:t>BEy </a:t>
                </a:r>
                <a:r>
                  <a:rPr lang="es-MX" sz="2000" dirty="0" smtClean="0"/>
                  <a:t>  </a:t>
                </a:r>
                <a14:m>
                  <m:oMath xmlns:m="http://schemas.openxmlformats.org/officeDocument/2006/math">
                    <m:r>
                      <a:rPr lang="es-MX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2400" baseline="-25000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257" y="3366090"/>
                <a:ext cx="3024336" cy="307777"/>
              </a:xfrm>
              <a:prstGeom prst="rect">
                <a:avLst/>
              </a:prstGeom>
              <a:blipFill>
                <a:blip r:embed="rId4"/>
                <a:stretch>
                  <a:fillRect l="-5030" t="-25490" b="-4902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ángulo 13"/>
          <p:cNvSpPr/>
          <p:nvPr/>
        </p:nvSpPr>
        <p:spPr>
          <a:xfrm>
            <a:off x="4139952" y="2413544"/>
            <a:ext cx="3224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</a:t>
            </a:r>
            <a:r>
              <a:rPr lang="es-MX" dirty="0" smtClean="0"/>
              <a:t>0 + 0 + 0 = 0  (tCO2e/año)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i="1" dirty="0" smtClean="0"/>
                  <a:t>BEy </a:t>
                </a:r>
                <a:r>
                  <a:rPr lang="es-MX" dirty="0" smtClean="0"/>
                  <a:t>  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1.066</m:t>
                    </m:r>
                    <m:r>
                      <a:rPr lang="es-MX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0.515=549 (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𝑡𝐶𝑂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2/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ñ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𝑜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2000" baseline="-25000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121" y="4159933"/>
                <a:ext cx="5383872" cy="276999"/>
              </a:xfrm>
              <a:prstGeom prst="rect">
                <a:avLst/>
              </a:prstGeom>
              <a:blipFill>
                <a:blip r:embed="rId5"/>
                <a:stretch>
                  <a:fillRect l="-2718" t="-28261" b="-5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1665852" y="5813989"/>
                <a:ext cx="4745145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549−0</m:t>
                    </m:r>
                  </m:oMath>
                </a14:m>
                <a:r>
                  <a:rPr lang="es-MX" sz="2800" dirty="0" smtClean="0"/>
                  <a:t> = 549 tCO2/año</a:t>
                </a:r>
                <a:endParaRPr lang="es-MX" sz="28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852" y="5813989"/>
                <a:ext cx="474514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23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</a:t>
            </a:r>
            <a:r>
              <a:rPr lang="es-MX" sz="3600" dirty="0" smtClean="0"/>
              <a:t>Ciclos Combinados</a:t>
            </a:r>
            <a:endParaRPr lang="es-MX" sz="36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14</a:t>
            </a:fld>
            <a:endParaRPr lang="es-ES"/>
          </a:p>
        </p:txBody>
      </p:sp>
      <p:graphicFrame>
        <p:nvGraphicFramePr>
          <p:cNvPr id="14" name="Obje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456758"/>
              </p:ext>
            </p:extLst>
          </p:nvPr>
        </p:nvGraphicFramePr>
        <p:xfrm>
          <a:off x="2195736" y="2564904"/>
          <a:ext cx="3960440" cy="578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cuación" r:id="rId3" imgW="1448251" imgH="228633" progId="Equation.3">
                  <p:embed/>
                </p:oleObj>
              </mc:Choice>
              <mc:Fallback>
                <p:oleObj name="Ecuación" r:id="rId3" imgW="1448251" imgH="228633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5736" y="2564904"/>
                        <a:ext cx="3960440" cy="578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964678"/>
              </p:ext>
            </p:extLst>
          </p:nvPr>
        </p:nvGraphicFramePr>
        <p:xfrm>
          <a:off x="1907704" y="3429000"/>
          <a:ext cx="4793704" cy="1747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6390">
                  <a:extLst>
                    <a:ext uri="{9D8B030D-6E8A-4147-A177-3AD203B41FA5}">
                      <a16:colId xmlns:a16="http://schemas.microsoft.com/office/drawing/2014/main" val="2004965505"/>
                    </a:ext>
                  </a:extLst>
                </a:gridCol>
                <a:gridCol w="214456">
                  <a:extLst>
                    <a:ext uri="{9D8B030D-6E8A-4147-A177-3AD203B41FA5}">
                      <a16:colId xmlns:a16="http://schemas.microsoft.com/office/drawing/2014/main" val="2190646573"/>
                    </a:ext>
                  </a:extLst>
                </a:gridCol>
                <a:gridCol w="4042858">
                  <a:extLst>
                    <a:ext uri="{9D8B030D-6E8A-4147-A177-3AD203B41FA5}">
                      <a16:colId xmlns:a16="http://schemas.microsoft.com/office/drawing/2014/main" val="1927007858"/>
                    </a:ext>
                  </a:extLst>
                </a:gridCol>
              </a:tblGrid>
              <a:tr h="436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ER</a:t>
                      </a:r>
                      <a:r>
                        <a:rPr lang="es-MX" sz="1800" baseline="-25000" noProof="0" dirty="0" smtClean="0">
                          <a:effectLst/>
                        </a:rPr>
                        <a:t>y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=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Reducción de emisiones el año y (tCO</a:t>
                      </a:r>
                      <a:r>
                        <a:rPr lang="es-MX" sz="1800" baseline="-25000" noProof="0" dirty="0" smtClean="0">
                          <a:effectLst/>
                        </a:rPr>
                        <a:t>2</a:t>
                      </a:r>
                      <a:r>
                        <a:rPr lang="es-MX" sz="1800" noProof="0" dirty="0" smtClean="0">
                          <a:effectLst/>
                        </a:rPr>
                        <a:t>)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7699562"/>
                  </a:ext>
                </a:extLst>
              </a:tr>
              <a:tr h="436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BE</a:t>
                      </a:r>
                      <a:r>
                        <a:rPr lang="es-MX" sz="1800" baseline="-25000" noProof="0" dirty="0" smtClean="0">
                          <a:effectLst/>
                        </a:rPr>
                        <a:t>y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=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Línea de base emisiones el año y (tCO</a:t>
                      </a:r>
                      <a:r>
                        <a:rPr lang="es-MX" sz="1800" baseline="-25000" noProof="0" dirty="0" smtClean="0">
                          <a:effectLst/>
                        </a:rPr>
                        <a:t>2</a:t>
                      </a:r>
                      <a:r>
                        <a:rPr lang="es-MX" sz="1800" noProof="0" dirty="0" smtClean="0">
                          <a:effectLst/>
                        </a:rPr>
                        <a:t>)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252238"/>
                  </a:ext>
                </a:extLst>
              </a:tr>
              <a:tr h="436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PE</a:t>
                      </a:r>
                      <a:r>
                        <a:rPr lang="es-MX" sz="1800" baseline="-25000" noProof="0" dirty="0" smtClean="0">
                          <a:effectLst/>
                        </a:rPr>
                        <a:t>y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=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Emisiones del Proyectos el año y (tCO</a:t>
                      </a:r>
                      <a:r>
                        <a:rPr lang="es-MX" sz="1800" baseline="-25000" noProof="0" dirty="0" smtClean="0">
                          <a:effectLst/>
                        </a:rPr>
                        <a:t>2</a:t>
                      </a:r>
                      <a:r>
                        <a:rPr lang="es-MX" sz="1800" noProof="0" dirty="0" smtClean="0">
                          <a:effectLst/>
                        </a:rPr>
                        <a:t>)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029493"/>
                  </a:ext>
                </a:extLst>
              </a:tr>
              <a:tr h="436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err="1" smtClean="0">
                          <a:effectLst/>
                        </a:rPr>
                        <a:t>LE</a:t>
                      </a:r>
                      <a:r>
                        <a:rPr lang="es-MX" sz="1800" baseline="-25000" noProof="0" dirty="0" err="1" smtClean="0">
                          <a:effectLst/>
                        </a:rPr>
                        <a:t>y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=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Emisiones Fugitivas el año y (tCO</a:t>
                      </a:r>
                      <a:r>
                        <a:rPr lang="es-MX" sz="1800" baseline="-25000" noProof="0" dirty="0" smtClean="0">
                          <a:effectLst/>
                        </a:rPr>
                        <a:t>2</a:t>
                      </a:r>
                      <a:r>
                        <a:rPr lang="es-MX" sz="1800" noProof="0" dirty="0" smtClean="0">
                          <a:effectLst/>
                        </a:rPr>
                        <a:t>)</a:t>
                      </a:r>
                      <a:endParaRPr lang="es-MX" sz="18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0662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15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789" y="2234453"/>
            <a:ext cx="8003232" cy="532656"/>
          </a:xfrm>
        </p:spPr>
        <p:txBody>
          <a:bodyPr/>
          <a:lstStyle/>
          <a:p>
            <a:r>
              <a:rPr lang="es-MX" dirty="0" smtClean="0"/>
              <a:t>Calculo de las Emisiones del Proyecto PEy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15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487102" y="3231005"/>
                <a:ext cx="4169796" cy="803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𝑃𝐸𝑦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𝑃𝐸𝐹𝐶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/>
                      </m:sSup>
                      <m:r>
                        <a:rPr lang="pt-BR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𝐶𝑂𝐸𝐹𝑖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102" y="3231005"/>
                <a:ext cx="4169796" cy="8032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647717"/>
              </p:ext>
            </p:extLst>
          </p:nvPr>
        </p:nvGraphicFramePr>
        <p:xfrm>
          <a:off x="899592" y="4649237"/>
          <a:ext cx="8075239" cy="11168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8436">
                  <a:extLst>
                    <a:ext uri="{9D8B030D-6E8A-4147-A177-3AD203B41FA5}">
                      <a16:colId xmlns:a16="http://schemas.microsoft.com/office/drawing/2014/main" val="3659460636"/>
                    </a:ext>
                  </a:extLst>
                </a:gridCol>
                <a:gridCol w="239593">
                  <a:extLst>
                    <a:ext uri="{9D8B030D-6E8A-4147-A177-3AD203B41FA5}">
                      <a16:colId xmlns:a16="http://schemas.microsoft.com/office/drawing/2014/main" val="3430278714"/>
                    </a:ext>
                  </a:extLst>
                </a:gridCol>
                <a:gridCol w="6397210">
                  <a:extLst>
                    <a:ext uri="{9D8B030D-6E8A-4147-A177-3AD203B41FA5}">
                      <a16:colId xmlns:a16="http://schemas.microsoft.com/office/drawing/2014/main" val="926854394"/>
                    </a:ext>
                  </a:extLst>
                </a:gridCol>
              </a:tblGrid>
              <a:tr h="196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PE</a:t>
                      </a:r>
                      <a:r>
                        <a:rPr lang="en-GB" sz="1600" baseline="-25000" dirty="0" err="1" smtClean="0">
                          <a:effectLst/>
                        </a:rPr>
                        <a:t>y</a:t>
                      </a:r>
                      <a:r>
                        <a:rPr lang="en-GB" sz="1600" baseline="-25000" dirty="0" smtClean="0">
                          <a:effectLst/>
                        </a:rPr>
                        <a:t> </a:t>
                      </a:r>
                      <a:r>
                        <a:rPr lang="en-GB" sz="1600" baseline="0" dirty="0" smtClean="0">
                          <a:effectLst/>
                        </a:rPr>
                        <a:t>= </a:t>
                      </a:r>
                      <a:r>
                        <a:rPr lang="en-GB" sz="1600" baseline="0" dirty="0" err="1" smtClean="0">
                          <a:effectLst/>
                        </a:rPr>
                        <a:t>PE</a:t>
                      </a:r>
                      <a:r>
                        <a:rPr lang="en-GB" sz="1600" baseline="-25000" dirty="0" err="1" smtClean="0">
                          <a:effectLst/>
                        </a:rPr>
                        <a:t>FC,j,y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Emisiones por la combustión de combustible fósil en el año y (tCO</a:t>
                      </a:r>
                      <a:r>
                        <a:rPr lang="es-MX" sz="14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400" i="1" noProof="0" dirty="0" smtClean="0">
                          <a:effectLst/>
                        </a:rPr>
                        <a:t>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5512434"/>
                  </a:ext>
                </a:extLst>
              </a:tr>
              <a:tr h="349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FC</a:t>
                      </a:r>
                      <a:r>
                        <a:rPr lang="en-GB" sz="1600" baseline="-25000" dirty="0" err="1" smtClean="0">
                          <a:effectLst/>
                        </a:rPr>
                        <a:t>i,J,y</a:t>
                      </a:r>
                      <a:endParaRPr lang="es-MX" sz="1600" baseline="-25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Cantidad de combustible utilizado</a:t>
                      </a:r>
                      <a:r>
                        <a:rPr lang="es-MX" sz="1400" i="1" baseline="0" noProof="0" dirty="0" smtClean="0">
                          <a:effectLst/>
                        </a:rPr>
                        <a:t> durante el año </a:t>
                      </a:r>
                      <a:r>
                        <a:rPr lang="es-MX" sz="1400" i="1" noProof="0" dirty="0" smtClean="0">
                          <a:effectLst/>
                        </a:rPr>
                        <a:t>y, (masa o volumen/año)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9230494"/>
                  </a:ext>
                </a:extLst>
              </a:tr>
              <a:tr h="523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COEF</a:t>
                      </a:r>
                      <a:r>
                        <a:rPr lang="en-GB" sz="1600" baseline="-25000" dirty="0" err="1" smtClean="0">
                          <a:effectLst/>
                        </a:rPr>
                        <a:t>i,j</a:t>
                      </a:r>
                      <a:endParaRPr lang="es-MX" sz="1600" baseline="-25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Coeficiente de emisión de CO2 del combustible</a:t>
                      </a:r>
                      <a:r>
                        <a:rPr lang="es-MX" sz="1400" i="1" baseline="0" noProof="0" dirty="0" smtClean="0">
                          <a:effectLst/>
                        </a:rPr>
                        <a:t> fósil </a:t>
                      </a:r>
                      <a:r>
                        <a:rPr lang="es-MX" sz="1400" i="1" noProof="0" dirty="0" smtClean="0">
                          <a:effectLst/>
                        </a:rPr>
                        <a:t>(tCO2/masa o volumen)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9104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4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846" y="1844824"/>
            <a:ext cx="8229600" cy="1152128"/>
          </a:xfrm>
        </p:spPr>
        <p:txBody>
          <a:bodyPr/>
          <a:lstStyle/>
          <a:p>
            <a:r>
              <a:rPr lang="es-MX" sz="2400" dirty="0" smtClean="0"/>
              <a:t>BE</a:t>
            </a:r>
            <a:r>
              <a:rPr lang="es-MX" sz="2400" baseline="-25000" dirty="0" smtClean="0"/>
              <a:t>y</a:t>
            </a:r>
            <a:r>
              <a:rPr lang="es-MX" sz="2400" dirty="0" smtClean="0"/>
              <a:t> = Línea de Base de Emisiones (tCO2/año)</a:t>
            </a:r>
          </a:p>
          <a:p>
            <a:pPr lvl="1"/>
            <a:r>
              <a:rPr lang="es-MX" sz="2000" dirty="0" smtClean="0"/>
              <a:t>La línea de Base se calcula para diferentes escenarios de operación.</a:t>
            </a:r>
          </a:p>
          <a:p>
            <a:pPr lvl="1"/>
            <a:r>
              <a:rPr lang="es-MX" sz="2000" dirty="0" smtClean="0"/>
              <a:t>Las variables para el calculo en todos los casos son:</a:t>
            </a:r>
            <a:endParaRPr lang="es-MX" sz="20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748885"/>
              </p:ext>
            </p:extLst>
          </p:nvPr>
        </p:nvGraphicFramePr>
        <p:xfrm>
          <a:off x="506026" y="3212977"/>
          <a:ext cx="8075239" cy="35985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8436">
                  <a:extLst>
                    <a:ext uri="{9D8B030D-6E8A-4147-A177-3AD203B41FA5}">
                      <a16:colId xmlns:a16="http://schemas.microsoft.com/office/drawing/2014/main" val="4287608907"/>
                    </a:ext>
                  </a:extLst>
                </a:gridCol>
                <a:gridCol w="239593">
                  <a:extLst>
                    <a:ext uri="{9D8B030D-6E8A-4147-A177-3AD203B41FA5}">
                      <a16:colId xmlns:a16="http://schemas.microsoft.com/office/drawing/2014/main" val="1413765972"/>
                    </a:ext>
                  </a:extLst>
                </a:gridCol>
                <a:gridCol w="6397210">
                  <a:extLst>
                    <a:ext uri="{9D8B030D-6E8A-4147-A177-3AD203B41FA5}">
                      <a16:colId xmlns:a16="http://schemas.microsoft.com/office/drawing/2014/main" val="306617952"/>
                    </a:ext>
                  </a:extLst>
                </a:gridCol>
              </a:tblGrid>
              <a:tr h="291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 err="1">
                          <a:effectLst/>
                        </a:rPr>
                        <a:t>BE</a:t>
                      </a:r>
                      <a:r>
                        <a:rPr lang="en-GB" sz="1800" baseline="-25000" dirty="0" err="1">
                          <a:effectLst/>
                        </a:rPr>
                        <a:t>y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Línea de Base de Emisiones en el año y (tCO</a:t>
                      </a:r>
                      <a:r>
                        <a:rPr lang="es-MX" sz="16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600" i="1" noProof="0" dirty="0" smtClean="0">
                          <a:effectLst/>
                        </a:rPr>
                        <a:t>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0821420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 err="1">
                          <a:effectLst/>
                        </a:rPr>
                        <a:t>EG</a:t>
                      </a:r>
                      <a:r>
                        <a:rPr lang="en-GB" sz="1800" baseline="-25000" dirty="0" err="1">
                          <a:effectLst/>
                        </a:rPr>
                        <a:t>PJ,adj,y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Cantidad de energía</a:t>
                      </a:r>
                      <a:r>
                        <a:rPr lang="es-MX" sz="1600" i="1" baseline="0" noProof="0" dirty="0" smtClean="0">
                          <a:effectLst/>
                        </a:rPr>
                        <a:t> vendida a la red por las unidades del Proyecto el año </a:t>
                      </a:r>
                      <a:r>
                        <a:rPr lang="es-MX" sz="1600" i="1" noProof="0" dirty="0" smtClean="0">
                          <a:effectLst/>
                        </a:rPr>
                        <a:t>y, ajustada por los cambios de eficiencia (</a:t>
                      </a:r>
                      <a:r>
                        <a:rPr lang="es-MX" sz="1600" i="1" noProof="0" dirty="0" err="1" smtClean="0">
                          <a:effectLst/>
                        </a:rPr>
                        <a:t>MWh</a:t>
                      </a:r>
                      <a:r>
                        <a:rPr lang="es-MX" sz="1600" i="1" noProof="0" dirty="0" smtClean="0">
                          <a:effectLst/>
                        </a:rPr>
                        <a:t>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957406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EG</a:t>
                      </a:r>
                      <a:r>
                        <a:rPr lang="en-GB" sz="1800" baseline="-25000" dirty="0">
                          <a:effectLst/>
                        </a:rPr>
                        <a:t>BL,AVR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>
                          <a:effectLst/>
                        </a:rPr>
                        <a:t>=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Promedio anual de energía</a:t>
                      </a:r>
                      <a:r>
                        <a:rPr lang="es-MX" sz="1600" i="1" baseline="0" noProof="0" dirty="0" smtClean="0">
                          <a:effectLst/>
                        </a:rPr>
                        <a:t> vendida promedio anual por las unidades del Proyecto definidas en una operación histórica (últimos tres años) </a:t>
                      </a:r>
                      <a:r>
                        <a:rPr lang="es-MX" sz="1600" i="1" noProof="0" dirty="0" smtClean="0">
                          <a:effectLst/>
                        </a:rPr>
                        <a:t>(MWh/año)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1919677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EG</a:t>
                      </a:r>
                      <a:r>
                        <a:rPr lang="en-GB" sz="1800" baseline="-25000" dirty="0">
                          <a:effectLst/>
                        </a:rPr>
                        <a:t>MAX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Máxima cantidad anual que podría</a:t>
                      </a:r>
                      <a:r>
                        <a:rPr lang="es-MX" sz="1600" i="1" baseline="0" noProof="0" dirty="0" smtClean="0">
                          <a:effectLst/>
                        </a:rPr>
                        <a:t> ser generada por la unidades en la línea de base</a:t>
                      </a:r>
                      <a:r>
                        <a:rPr lang="es-MX" sz="1600" i="1" noProof="0" dirty="0" smtClean="0">
                          <a:effectLst/>
                        </a:rPr>
                        <a:t> (MWh/año)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08567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>
                          <a:effectLst/>
                        </a:rPr>
                        <a:t>EF</a:t>
                      </a:r>
                      <a:r>
                        <a:rPr lang="en-GB" sz="1800" baseline="-25000">
                          <a:effectLst/>
                        </a:rPr>
                        <a:t>CO2,BL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Línea</a:t>
                      </a:r>
                      <a:r>
                        <a:rPr lang="es-MX" sz="1600" i="1" baseline="0" noProof="0" dirty="0" smtClean="0">
                          <a:effectLst/>
                        </a:rPr>
                        <a:t> de base de factor de emisiones por todas las unidades del Proyecto operando en ciclo simple</a:t>
                      </a:r>
                      <a:r>
                        <a:rPr lang="es-MX" sz="1600" i="1" noProof="0" dirty="0" smtClean="0">
                          <a:effectLst/>
                        </a:rPr>
                        <a:t> (tCO</a:t>
                      </a:r>
                      <a:r>
                        <a:rPr lang="es-MX" sz="16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600" i="1" noProof="0" dirty="0" smtClean="0">
                          <a:effectLst/>
                        </a:rPr>
                        <a:t>/MWh)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9777812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 err="1">
                          <a:effectLst/>
                        </a:rPr>
                        <a:t>EF</a:t>
                      </a:r>
                      <a:r>
                        <a:rPr lang="en-GB" sz="1800" baseline="-25000" dirty="0" err="1">
                          <a:effectLst/>
                        </a:rPr>
                        <a:t>grid,y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Factor</a:t>
                      </a:r>
                      <a:r>
                        <a:rPr lang="es-MX" sz="1600" i="1" baseline="0" noProof="0" dirty="0" smtClean="0">
                          <a:effectLst/>
                        </a:rPr>
                        <a:t> de emisión de red cuando la unidad es interconectada a la red</a:t>
                      </a:r>
                      <a:r>
                        <a:rPr lang="es-MX" sz="1600" i="1" noProof="0" dirty="0" smtClean="0">
                          <a:effectLst/>
                        </a:rPr>
                        <a:t> (tCO</a:t>
                      </a:r>
                      <a:r>
                        <a:rPr lang="es-MX" sz="16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600" i="1" noProof="0" dirty="0" smtClean="0">
                          <a:effectLst/>
                        </a:rPr>
                        <a:t>/MWh)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7786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0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1728192"/>
          </a:xfrm>
        </p:spPr>
        <p:txBody>
          <a:bodyPr/>
          <a:lstStyle/>
          <a:p>
            <a:r>
              <a:rPr lang="es-MX" sz="2400" dirty="0"/>
              <a:t>Caso (a</a:t>
            </a:r>
            <a:r>
              <a:rPr lang="es-MX" sz="2400" dirty="0" smtClean="0"/>
              <a:t>)</a:t>
            </a:r>
          </a:p>
          <a:p>
            <a:pPr lvl="1"/>
            <a:r>
              <a:rPr lang="es-MX" sz="2000" dirty="0" smtClean="0"/>
              <a:t>Si la </a:t>
            </a:r>
            <a:r>
              <a:rPr lang="es-MX" sz="2000" dirty="0"/>
              <a:t>cantidad de </a:t>
            </a:r>
            <a:r>
              <a:rPr lang="es-MX" sz="2000" dirty="0" smtClean="0"/>
              <a:t>energía </a:t>
            </a:r>
            <a:r>
              <a:rPr lang="es-MX" sz="2000" dirty="0"/>
              <a:t>generada en </a:t>
            </a:r>
            <a:r>
              <a:rPr lang="es-MX" sz="2000" dirty="0" smtClean="0"/>
              <a:t>la(s</a:t>
            </a:r>
            <a:r>
              <a:rPr lang="es-MX" sz="2000" dirty="0"/>
              <a:t>) </a:t>
            </a:r>
            <a:r>
              <a:rPr lang="es-MX" sz="2000" dirty="0" smtClean="0"/>
              <a:t>unidad(es</a:t>
            </a:r>
            <a:r>
              <a:rPr lang="es-MX" sz="2000" dirty="0"/>
              <a:t>) </a:t>
            </a:r>
            <a:r>
              <a:rPr lang="es-MX" sz="2000" dirty="0" smtClean="0"/>
              <a:t>del </a:t>
            </a:r>
            <a:r>
              <a:rPr lang="es-MX" sz="2000" dirty="0"/>
              <a:t>proyecto, ajustada por los cambios en la eficiencia (EGPJ, </a:t>
            </a:r>
            <a:r>
              <a:rPr lang="es-MX" sz="2000" dirty="0" err="1"/>
              <a:t>adj</a:t>
            </a:r>
            <a:r>
              <a:rPr lang="es-MX" sz="2000" dirty="0"/>
              <a:t>, y) es inferior o igual al nivel histórico anual promedio de </a:t>
            </a:r>
            <a:r>
              <a:rPr lang="es-MX" sz="2000" dirty="0" smtClean="0"/>
              <a:t>generación de tres años </a:t>
            </a:r>
            <a:r>
              <a:rPr lang="es-MX" sz="2000" dirty="0"/>
              <a:t>(EGBL, AVR</a:t>
            </a:r>
            <a:r>
              <a:rPr lang="es-MX" sz="2000" dirty="0" smtClean="0"/>
              <a:t>), aplique la siguiente ecuación: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61517"/>
            <a:ext cx="3016398" cy="45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800807"/>
              </p:ext>
            </p:extLst>
          </p:nvPr>
        </p:nvGraphicFramePr>
        <p:xfrm>
          <a:off x="755576" y="4776985"/>
          <a:ext cx="8075239" cy="15793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8436">
                  <a:extLst>
                    <a:ext uri="{9D8B030D-6E8A-4147-A177-3AD203B41FA5}">
                      <a16:colId xmlns:a16="http://schemas.microsoft.com/office/drawing/2014/main" val="4269381860"/>
                    </a:ext>
                  </a:extLst>
                </a:gridCol>
                <a:gridCol w="239593">
                  <a:extLst>
                    <a:ext uri="{9D8B030D-6E8A-4147-A177-3AD203B41FA5}">
                      <a16:colId xmlns:a16="http://schemas.microsoft.com/office/drawing/2014/main" val="2032496747"/>
                    </a:ext>
                  </a:extLst>
                </a:gridCol>
                <a:gridCol w="6397210">
                  <a:extLst>
                    <a:ext uri="{9D8B030D-6E8A-4147-A177-3AD203B41FA5}">
                      <a16:colId xmlns:a16="http://schemas.microsoft.com/office/drawing/2014/main" val="4013923839"/>
                    </a:ext>
                  </a:extLst>
                </a:gridCol>
              </a:tblGrid>
              <a:tr h="291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 err="1">
                          <a:effectLst/>
                        </a:rPr>
                        <a:t>BE</a:t>
                      </a:r>
                      <a:r>
                        <a:rPr lang="en-GB" sz="1800" baseline="-25000" dirty="0" err="1">
                          <a:effectLst/>
                        </a:rPr>
                        <a:t>y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Línea de Base de Emisiones en el año y (tCO</a:t>
                      </a:r>
                      <a:r>
                        <a:rPr lang="es-MX" sz="16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600" i="1" noProof="0" dirty="0" smtClean="0">
                          <a:effectLst/>
                        </a:rPr>
                        <a:t>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6056753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 err="1">
                          <a:effectLst/>
                        </a:rPr>
                        <a:t>EG</a:t>
                      </a:r>
                      <a:r>
                        <a:rPr lang="en-GB" sz="1800" baseline="-25000" dirty="0" err="1">
                          <a:effectLst/>
                        </a:rPr>
                        <a:t>PJ,adj,y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Cantidad de energía</a:t>
                      </a:r>
                      <a:r>
                        <a:rPr lang="es-MX" sz="1600" i="1" baseline="0" noProof="0" dirty="0" smtClean="0">
                          <a:effectLst/>
                        </a:rPr>
                        <a:t> vendida a la red por las unidades del Proyecto el año </a:t>
                      </a:r>
                      <a:r>
                        <a:rPr lang="es-MX" sz="1600" i="1" noProof="0" dirty="0" smtClean="0">
                          <a:effectLst/>
                        </a:rPr>
                        <a:t>y, ajustada por los cambios de eficiencia (</a:t>
                      </a:r>
                      <a:r>
                        <a:rPr lang="es-MX" sz="1600" i="1" noProof="0" dirty="0" err="1" smtClean="0">
                          <a:effectLst/>
                        </a:rPr>
                        <a:t>MWh</a:t>
                      </a:r>
                      <a:r>
                        <a:rPr lang="es-MX" sz="1600" i="1" noProof="0" dirty="0" smtClean="0">
                          <a:effectLst/>
                        </a:rPr>
                        <a:t>/año)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612889"/>
                  </a:ext>
                </a:extLst>
              </a:tr>
              <a:tr h="643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EF</a:t>
                      </a:r>
                      <a:r>
                        <a:rPr lang="en-GB" sz="1800" baseline="-25000" dirty="0">
                          <a:effectLst/>
                        </a:rPr>
                        <a:t>CO2,BL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800" dirty="0">
                          <a:effectLst/>
                        </a:rPr>
                        <a:t>=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600" i="1" noProof="0" dirty="0" smtClean="0">
                          <a:effectLst/>
                        </a:rPr>
                        <a:t>Línea</a:t>
                      </a:r>
                      <a:r>
                        <a:rPr lang="es-MX" sz="1600" i="1" baseline="0" noProof="0" dirty="0" smtClean="0">
                          <a:effectLst/>
                        </a:rPr>
                        <a:t> de base de factor de emisiones por todas las unidades del Proyecto operando en ciclo simple</a:t>
                      </a:r>
                      <a:r>
                        <a:rPr lang="es-MX" sz="1600" i="1" noProof="0" dirty="0" smtClean="0">
                          <a:effectLst/>
                        </a:rPr>
                        <a:t> (tCO</a:t>
                      </a:r>
                      <a:r>
                        <a:rPr lang="es-MX" sz="16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600" i="1" noProof="0" dirty="0" smtClean="0">
                          <a:effectLst/>
                        </a:rPr>
                        <a:t>/MWh)</a:t>
                      </a:r>
                      <a:endParaRPr lang="es-MX" sz="16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895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8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2016224"/>
          </a:xfrm>
        </p:spPr>
        <p:txBody>
          <a:bodyPr/>
          <a:lstStyle/>
          <a:p>
            <a:r>
              <a:rPr lang="es-MX" sz="2000" dirty="0"/>
              <a:t>Caso (b</a:t>
            </a:r>
            <a:r>
              <a:rPr lang="es-MX" sz="2000" dirty="0" smtClean="0"/>
              <a:t>)</a:t>
            </a:r>
          </a:p>
          <a:p>
            <a:pPr lvl="1"/>
            <a:r>
              <a:rPr lang="es-MX" sz="1800" dirty="0" smtClean="0"/>
              <a:t>Si la </a:t>
            </a:r>
            <a:r>
              <a:rPr lang="es-MX" sz="1800" dirty="0"/>
              <a:t>cantidad de </a:t>
            </a:r>
            <a:r>
              <a:rPr lang="es-MX" sz="1800" dirty="0" smtClean="0"/>
              <a:t>energía generada por la(s</a:t>
            </a:r>
            <a:r>
              <a:rPr lang="es-MX" sz="1800" dirty="0"/>
              <a:t>) </a:t>
            </a:r>
            <a:r>
              <a:rPr lang="es-MX" sz="1800" dirty="0" smtClean="0"/>
              <a:t>unidad(es</a:t>
            </a:r>
            <a:r>
              <a:rPr lang="es-MX" sz="1800" dirty="0"/>
              <a:t>) </a:t>
            </a:r>
            <a:r>
              <a:rPr lang="es-MX" sz="1800" dirty="0" smtClean="0"/>
              <a:t>del </a:t>
            </a:r>
            <a:r>
              <a:rPr lang="es-MX" sz="1800" dirty="0"/>
              <a:t>proyecto, ajustada por los cambios en la eficiencia (EGPJ, </a:t>
            </a:r>
            <a:r>
              <a:rPr lang="es-MX" sz="1800" dirty="0" err="1"/>
              <a:t>adj</a:t>
            </a:r>
            <a:r>
              <a:rPr lang="es-MX" sz="1800" dirty="0"/>
              <a:t>, y) excede el nivel histórico anual promedio de generación (EGBL, AVR), pero es menor o igual a la cantidad máxima anual de </a:t>
            </a:r>
            <a:r>
              <a:rPr lang="es-MX" sz="1800" dirty="0" smtClean="0"/>
              <a:t>generación de la(s</a:t>
            </a:r>
            <a:r>
              <a:rPr lang="es-MX" sz="1800" dirty="0"/>
              <a:t>) </a:t>
            </a:r>
            <a:r>
              <a:rPr lang="es-MX" sz="1800" dirty="0" smtClean="0"/>
              <a:t>unidad(es) que  podrían </a:t>
            </a:r>
            <a:r>
              <a:rPr lang="es-MX" sz="1800" dirty="0"/>
              <a:t>haber producido antes de la implementación </a:t>
            </a:r>
            <a:r>
              <a:rPr lang="es-MX" sz="1800" dirty="0" smtClean="0"/>
              <a:t>del proyecto </a:t>
            </a:r>
            <a:r>
              <a:rPr lang="es-MX" sz="1800" dirty="0"/>
              <a:t>(EGMAX</a:t>
            </a:r>
            <a:r>
              <a:rPr lang="es-MX" sz="1800" dirty="0" smtClean="0"/>
              <a:t>), </a:t>
            </a:r>
            <a:r>
              <a:rPr lang="es-MX" sz="1800" dirty="0"/>
              <a:t>aplique la siguiente ecuación:</a:t>
            </a:r>
            <a:endParaRPr lang="es-MX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56186"/>
            <a:ext cx="6840760" cy="36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525603"/>
              </p:ext>
            </p:extLst>
          </p:nvPr>
        </p:nvGraphicFramePr>
        <p:xfrm>
          <a:off x="323528" y="4432250"/>
          <a:ext cx="8640960" cy="2380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539207">
                  <a:extLst>
                    <a:ext uri="{9D8B030D-6E8A-4147-A177-3AD203B41FA5}">
                      <a16:colId xmlns:a16="http://schemas.microsoft.com/office/drawing/2014/main" val="4287608907"/>
                    </a:ext>
                  </a:extLst>
                </a:gridCol>
                <a:gridCol w="256378">
                  <a:extLst>
                    <a:ext uri="{9D8B030D-6E8A-4147-A177-3AD203B41FA5}">
                      <a16:colId xmlns:a16="http://schemas.microsoft.com/office/drawing/2014/main" val="1413765972"/>
                    </a:ext>
                  </a:extLst>
                </a:gridCol>
                <a:gridCol w="6845375">
                  <a:extLst>
                    <a:ext uri="{9D8B030D-6E8A-4147-A177-3AD203B41FA5}">
                      <a16:colId xmlns:a16="http://schemas.microsoft.com/office/drawing/2014/main" val="306617952"/>
                    </a:ext>
                  </a:extLst>
                </a:gridCol>
              </a:tblGrid>
              <a:tr h="220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 err="1">
                          <a:effectLst/>
                        </a:rPr>
                        <a:t>BE</a:t>
                      </a:r>
                      <a:r>
                        <a:rPr lang="en-GB" sz="1400" baseline="-25000" dirty="0" err="1">
                          <a:effectLst/>
                        </a:rPr>
                        <a:t>y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Línea de Base de Emisiones en el año y (tCO</a:t>
                      </a:r>
                      <a:r>
                        <a:rPr lang="es-MX" sz="12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200" i="1" noProof="0" dirty="0" smtClean="0">
                          <a:effectLst/>
                        </a:rPr>
                        <a:t>/año)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0821420"/>
                  </a:ext>
                </a:extLst>
              </a:tr>
              <a:tr h="392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 err="1">
                          <a:effectLst/>
                        </a:rPr>
                        <a:t>EG</a:t>
                      </a:r>
                      <a:r>
                        <a:rPr lang="en-GB" sz="1400" baseline="-25000" dirty="0" err="1">
                          <a:effectLst/>
                        </a:rPr>
                        <a:t>PJ,adj,y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Cantidad de energía</a:t>
                      </a:r>
                      <a:r>
                        <a:rPr lang="es-MX" sz="1200" i="1" baseline="0" noProof="0" dirty="0" smtClean="0">
                          <a:effectLst/>
                        </a:rPr>
                        <a:t> vendida a la red por las unidades del Proyecto el año </a:t>
                      </a:r>
                      <a:r>
                        <a:rPr lang="es-MX" sz="1200" i="1" noProof="0" dirty="0" smtClean="0">
                          <a:effectLst/>
                        </a:rPr>
                        <a:t>y, ajustada por los cambios de eficiencia (</a:t>
                      </a:r>
                      <a:r>
                        <a:rPr lang="es-MX" sz="1200" i="1" noProof="0" dirty="0" err="1" smtClean="0">
                          <a:effectLst/>
                        </a:rPr>
                        <a:t>MWh</a:t>
                      </a:r>
                      <a:r>
                        <a:rPr lang="es-MX" sz="1200" i="1" noProof="0" dirty="0" smtClean="0">
                          <a:effectLst/>
                        </a:rPr>
                        <a:t>/año)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957406"/>
                  </a:ext>
                </a:extLst>
              </a:tr>
              <a:tr h="5889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EG</a:t>
                      </a:r>
                      <a:r>
                        <a:rPr lang="en-GB" sz="1400" baseline="-25000" dirty="0">
                          <a:effectLst/>
                        </a:rPr>
                        <a:t>BL,AVR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Promedio anual de energía</a:t>
                      </a:r>
                      <a:r>
                        <a:rPr lang="es-MX" sz="1200" i="1" baseline="0" noProof="0" dirty="0" smtClean="0">
                          <a:effectLst/>
                        </a:rPr>
                        <a:t> vendida promedio anual por las unidades del Proyecto definidas en una operación histórica (últimos tres años) </a:t>
                      </a:r>
                      <a:r>
                        <a:rPr lang="es-MX" sz="1200" i="1" noProof="0" dirty="0" smtClean="0">
                          <a:effectLst/>
                        </a:rPr>
                        <a:t>(MWh/año)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1919677"/>
                  </a:ext>
                </a:extLst>
              </a:tr>
              <a:tr h="392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EG</a:t>
                      </a:r>
                      <a:r>
                        <a:rPr lang="en-GB" sz="1400" baseline="-25000" dirty="0">
                          <a:effectLst/>
                        </a:rPr>
                        <a:t>MAX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Máxima cantidad anual que podría</a:t>
                      </a:r>
                      <a:r>
                        <a:rPr lang="es-MX" sz="1200" i="1" baseline="0" noProof="0" dirty="0" smtClean="0">
                          <a:effectLst/>
                        </a:rPr>
                        <a:t> ser generada por la unidades en la línea de base</a:t>
                      </a:r>
                      <a:r>
                        <a:rPr lang="es-MX" sz="1200" i="1" noProof="0" dirty="0" smtClean="0">
                          <a:effectLst/>
                        </a:rPr>
                        <a:t> (MWh/año)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08567"/>
                  </a:ext>
                </a:extLst>
              </a:tr>
              <a:tr h="392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EF</a:t>
                      </a:r>
                      <a:r>
                        <a:rPr lang="en-GB" sz="1400" baseline="-25000" dirty="0">
                          <a:effectLst/>
                        </a:rPr>
                        <a:t>CO2,BL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Línea</a:t>
                      </a:r>
                      <a:r>
                        <a:rPr lang="es-MX" sz="1200" i="1" baseline="0" noProof="0" dirty="0" smtClean="0">
                          <a:effectLst/>
                        </a:rPr>
                        <a:t> de base de factor de emisiones por todas las unidades del Proyecto operando en ciclo simple</a:t>
                      </a:r>
                      <a:r>
                        <a:rPr lang="es-MX" sz="1200" i="1" noProof="0" dirty="0" smtClean="0">
                          <a:effectLst/>
                        </a:rPr>
                        <a:t> (tCO</a:t>
                      </a:r>
                      <a:r>
                        <a:rPr lang="es-MX" sz="12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200" i="1" noProof="0" dirty="0" smtClean="0">
                          <a:effectLst/>
                        </a:rPr>
                        <a:t>/MWh)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9777812"/>
                  </a:ext>
                </a:extLst>
              </a:tr>
              <a:tr h="392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 err="1">
                          <a:effectLst/>
                        </a:rPr>
                        <a:t>EF</a:t>
                      </a:r>
                      <a:r>
                        <a:rPr lang="en-GB" sz="1400" baseline="-25000" dirty="0" err="1">
                          <a:effectLst/>
                        </a:rPr>
                        <a:t>grid,y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200" i="1" noProof="0" dirty="0" smtClean="0">
                          <a:effectLst/>
                        </a:rPr>
                        <a:t>Factor</a:t>
                      </a:r>
                      <a:r>
                        <a:rPr lang="es-MX" sz="1200" i="1" baseline="0" noProof="0" dirty="0" smtClean="0">
                          <a:effectLst/>
                        </a:rPr>
                        <a:t> de emisión de red cuando la unidad es interconectada a la red</a:t>
                      </a:r>
                      <a:r>
                        <a:rPr lang="es-MX" sz="1200" i="1" noProof="0" dirty="0" smtClean="0">
                          <a:effectLst/>
                        </a:rPr>
                        <a:t> (tCO</a:t>
                      </a:r>
                      <a:r>
                        <a:rPr lang="es-MX" sz="12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200" i="1" noProof="0" dirty="0" smtClean="0">
                          <a:effectLst/>
                        </a:rPr>
                        <a:t>/MWh)</a:t>
                      </a:r>
                      <a:endParaRPr lang="es-MX" sz="12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7786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02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1440160"/>
          </a:xfrm>
        </p:spPr>
        <p:txBody>
          <a:bodyPr/>
          <a:lstStyle/>
          <a:p>
            <a:r>
              <a:rPr lang="es-MX" sz="2000" dirty="0"/>
              <a:t>Caso (c) </a:t>
            </a:r>
            <a:endParaRPr lang="es-MX" sz="2000" dirty="0" smtClean="0"/>
          </a:p>
          <a:p>
            <a:pPr lvl="1"/>
            <a:r>
              <a:rPr lang="es-MX" sz="1600" dirty="0" smtClean="0"/>
              <a:t>Si la </a:t>
            </a:r>
            <a:r>
              <a:rPr lang="es-MX" sz="1600" dirty="0"/>
              <a:t>cantidad de electricidad generada en </a:t>
            </a:r>
            <a:r>
              <a:rPr lang="es-MX" sz="1600" dirty="0" smtClean="0"/>
              <a:t>la(s</a:t>
            </a:r>
            <a:r>
              <a:rPr lang="es-MX" sz="1600" dirty="0"/>
              <a:t>) </a:t>
            </a:r>
            <a:r>
              <a:rPr lang="es-MX" sz="1600" dirty="0" smtClean="0"/>
              <a:t>unidad(es</a:t>
            </a:r>
            <a:r>
              <a:rPr lang="es-MX" sz="1600" dirty="0"/>
              <a:t>) </a:t>
            </a:r>
            <a:r>
              <a:rPr lang="es-MX" sz="1600" dirty="0" smtClean="0"/>
              <a:t>del </a:t>
            </a:r>
            <a:r>
              <a:rPr lang="es-MX" sz="1600" dirty="0"/>
              <a:t>proyecto, ajustada por los cambios en la eficiencia (EGPJ, </a:t>
            </a:r>
            <a:r>
              <a:rPr lang="es-MX" sz="1600" dirty="0" err="1"/>
              <a:t>adj</a:t>
            </a:r>
            <a:r>
              <a:rPr lang="es-MX" sz="1600" dirty="0"/>
              <a:t>, y) excede la cantidad anual máxima de electricidad que </a:t>
            </a:r>
            <a:r>
              <a:rPr lang="es-MX" sz="1600" dirty="0" smtClean="0"/>
              <a:t>la(s</a:t>
            </a:r>
            <a:r>
              <a:rPr lang="es-MX" sz="1600" dirty="0"/>
              <a:t>) </a:t>
            </a:r>
            <a:r>
              <a:rPr lang="es-MX" sz="1600" dirty="0" smtClean="0"/>
              <a:t>unidad(es</a:t>
            </a:r>
            <a:r>
              <a:rPr lang="es-MX" sz="1600" dirty="0"/>
              <a:t>) </a:t>
            </a:r>
            <a:r>
              <a:rPr lang="es-MX" sz="1600" dirty="0" smtClean="0"/>
              <a:t>del </a:t>
            </a:r>
            <a:r>
              <a:rPr lang="es-MX" sz="1600" dirty="0"/>
              <a:t>proyecto podría haber producido anteriormente. A la implementación de la actividad del proyecto (EGMAX). aplique la siguiente ecuación: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19</a:t>
            </a:fld>
            <a:endParaRPr lang="es-E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3265180"/>
            <a:ext cx="7715200" cy="81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27869"/>
              </p:ext>
            </p:extLst>
          </p:nvPr>
        </p:nvGraphicFramePr>
        <p:xfrm>
          <a:off x="534380" y="4239336"/>
          <a:ext cx="8075239" cy="23969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8436">
                  <a:extLst>
                    <a:ext uri="{9D8B030D-6E8A-4147-A177-3AD203B41FA5}">
                      <a16:colId xmlns:a16="http://schemas.microsoft.com/office/drawing/2014/main" val="4287608907"/>
                    </a:ext>
                  </a:extLst>
                </a:gridCol>
                <a:gridCol w="239593">
                  <a:extLst>
                    <a:ext uri="{9D8B030D-6E8A-4147-A177-3AD203B41FA5}">
                      <a16:colId xmlns:a16="http://schemas.microsoft.com/office/drawing/2014/main" val="1413765972"/>
                    </a:ext>
                  </a:extLst>
                </a:gridCol>
                <a:gridCol w="6397210">
                  <a:extLst>
                    <a:ext uri="{9D8B030D-6E8A-4147-A177-3AD203B41FA5}">
                      <a16:colId xmlns:a16="http://schemas.microsoft.com/office/drawing/2014/main" val="306617952"/>
                    </a:ext>
                  </a:extLst>
                </a:gridCol>
              </a:tblGrid>
              <a:tr h="196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>
                          <a:effectLst/>
                        </a:rPr>
                        <a:t>BE</a:t>
                      </a:r>
                      <a:r>
                        <a:rPr lang="en-GB" sz="1600" baseline="-25000" dirty="0" err="1">
                          <a:effectLst/>
                        </a:rPr>
                        <a:t>y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Línea de Base de Emisiones en el año y (tCO</a:t>
                      </a:r>
                      <a:r>
                        <a:rPr lang="es-MX" sz="14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400" i="1" noProof="0" dirty="0" smtClean="0">
                          <a:effectLst/>
                        </a:rPr>
                        <a:t>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0821420"/>
                  </a:ext>
                </a:extLst>
              </a:tr>
              <a:tr h="349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>
                          <a:effectLst/>
                        </a:rPr>
                        <a:t>EG</a:t>
                      </a:r>
                      <a:r>
                        <a:rPr lang="en-GB" sz="1600" baseline="-25000" dirty="0" err="1">
                          <a:effectLst/>
                        </a:rPr>
                        <a:t>PJ,adj,y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Cantidad de energía</a:t>
                      </a:r>
                      <a:r>
                        <a:rPr lang="es-MX" sz="1400" i="1" baseline="0" noProof="0" dirty="0" smtClean="0">
                          <a:effectLst/>
                        </a:rPr>
                        <a:t> vendida a la red por las unidades del Proyecto el año </a:t>
                      </a:r>
                      <a:r>
                        <a:rPr lang="es-MX" sz="1400" i="1" noProof="0" dirty="0" smtClean="0">
                          <a:effectLst/>
                        </a:rPr>
                        <a:t>y, ajustada por los cambios de eficiencia (</a:t>
                      </a:r>
                      <a:r>
                        <a:rPr lang="es-MX" sz="1400" i="1" noProof="0" dirty="0" err="1" smtClean="0">
                          <a:effectLst/>
                        </a:rPr>
                        <a:t>MWh</a:t>
                      </a:r>
                      <a:r>
                        <a:rPr lang="es-MX" sz="1400" i="1" noProof="0" dirty="0" smtClean="0">
                          <a:effectLst/>
                        </a:rPr>
                        <a:t>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957406"/>
                  </a:ext>
                </a:extLst>
              </a:tr>
              <a:tr h="523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EG</a:t>
                      </a:r>
                      <a:r>
                        <a:rPr lang="en-GB" sz="1600" baseline="-25000" dirty="0">
                          <a:effectLst/>
                        </a:rPr>
                        <a:t>BL,AVR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>
                          <a:effectLst/>
                        </a:rPr>
                        <a:t>=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Promedio anual de energía</a:t>
                      </a:r>
                      <a:r>
                        <a:rPr lang="es-MX" sz="1400" i="1" baseline="0" noProof="0" dirty="0" smtClean="0">
                          <a:effectLst/>
                        </a:rPr>
                        <a:t> vendida promedio anual por las unidades del Proyecto definidas en una operación histórica (últimos tres años) </a:t>
                      </a:r>
                      <a:r>
                        <a:rPr lang="es-MX" sz="1400" i="1" noProof="0" dirty="0" smtClean="0">
                          <a:effectLst/>
                        </a:rPr>
                        <a:t>(MWh/año)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1919677"/>
                  </a:ext>
                </a:extLst>
              </a:tr>
              <a:tr h="349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EG</a:t>
                      </a:r>
                      <a:r>
                        <a:rPr lang="en-GB" sz="1600" baseline="-25000" dirty="0">
                          <a:effectLst/>
                        </a:rPr>
                        <a:t>MAX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Máxima cantidad anual que podría</a:t>
                      </a:r>
                      <a:r>
                        <a:rPr lang="es-MX" sz="1400" i="1" baseline="0" noProof="0" dirty="0" smtClean="0">
                          <a:effectLst/>
                        </a:rPr>
                        <a:t> ser generada por la unidades en la línea de base</a:t>
                      </a:r>
                      <a:r>
                        <a:rPr lang="es-MX" sz="1400" i="1" noProof="0" dirty="0" smtClean="0">
                          <a:effectLst/>
                        </a:rPr>
                        <a:t> (MWh/año)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08567"/>
                  </a:ext>
                </a:extLst>
              </a:tr>
              <a:tr h="349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>
                          <a:effectLst/>
                        </a:rPr>
                        <a:t>EF</a:t>
                      </a:r>
                      <a:r>
                        <a:rPr lang="en-GB" sz="1600" baseline="-25000">
                          <a:effectLst/>
                        </a:rPr>
                        <a:t>CO2,BL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Línea</a:t>
                      </a:r>
                      <a:r>
                        <a:rPr lang="es-MX" sz="1400" i="1" baseline="0" noProof="0" dirty="0" smtClean="0">
                          <a:effectLst/>
                        </a:rPr>
                        <a:t> de base de factor de emisiones por todas las unidades del Proyecto operando en ciclo simple</a:t>
                      </a:r>
                      <a:r>
                        <a:rPr lang="es-MX" sz="1400" i="1" noProof="0" dirty="0" smtClean="0">
                          <a:effectLst/>
                        </a:rPr>
                        <a:t> (tCO</a:t>
                      </a:r>
                      <a:r>
                        <a:rPr lang="es-MX" sz="14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400" i="1" noProof="0" dirty="0" smtClean="0">
                          <a:effectLst/>
                        </a:rPr>
                        <a:t>/MWh)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9777812"/>
                  </a:ext>
                </a:extLst>
              </a:tr>
              <a:tr h="349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>
                          <a:effectLst/>
                        </a:rPr>
                        <a:t>EF</a:t>
                      </a:r>
                      <a:r>
                        <a:rPr lang="en-GB" sz="1600" baseline="-25000" dirty="0" err="1">
                          <a:effectLst/>
                        </a:rPr>
                        <a:t>grid,y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Factor</a:t>
                      </a:r>
                      <a:r>
                        <a:rPr lang="es-MX" sz="1400" i="1" baseline="0" noProof="0" dirty="0" smtClean="0">
                          <a:effectLst/>
                        </a:rPr>
                        <a:t> de emisión de red cuando la unidad es interconectada a la red</a:t>
                      </a:r>
                      <a:r>
                        <a:rPr lang="es-MX" sz="1400" i="1" noProof="0" dirty="0" smtClean="0">
                          <a:effectLst/>
                        </a:rPr>
                        <a:t> (tCO</a:t>
                      </a:r>
                      <a:r>
                        <a:rPr lang="es-MX" sz="14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400" i="1" noProof="0" dirty="0" smtClean="0">
                          <a:effectLst/>
                        </a:rPr>
                        <a:t>/MWh)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7786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3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900361" y="2420888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1. </a:t>
            </a:r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Calculo Reducción de Emisiones Proyectos Hidroeléctricos</a:t>
            </a:r>
            <a:endParaRPr lang="es-ES_tradnl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00361" y="3001913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2. Calculo Reducción de Emisiones Proyectos </a:t>
            </a:r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Solares y Eólicos</a:t>
            </a:r>
            <a:endParaRPr lang="es-ES_tradnl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900361" y="3587701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3. Calculo Reducción de Emisiones Proyectos </a:t>
            </a:r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Ciclo Combinado</a:t>
            </a:r>
            <a:endParaRPr lang="es-ES_tradnl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900361" y="1529501"/>
            <a:ext cx="72720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019F6C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Esquema de la ponencia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789" y="2234453"/>
            <a:ext cx="8003232" cy="532656"/>
          </a:xfrm>
        </p:spPr>
        <p:txBody>
          <a:bodyPr/>
          <a:lstStyle/>
          <a:p>
            <a:r>
              <a:rPr lang="es-MX" dirty="0" smtClean="0"/>
              <a:t>Calculo de las Emisiones Fugitivas </a:t>
            </a:r>
            <a:r>
              <a:rPr lang="es-MX" dirty="0" err="1" smtClean="0"/>
              <a:t>LE</a:t>
            </a:r>
            <a:r>
              <a:rPr lang="es-MX" baseline="-25000" dirty="0" err="1" smtClean="0"/>
              <a:t>y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20</a:t>
            </a:fld>
            <a:endParaRPr lang="es-ES" dirty="0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061875"/>
              </p:ext>
            </p:extLst>
          </p:nvPr>
        </p:nvGraphicFramePr>
        <p:xfrm>
          <a:off x="2627784" y="2917226"/>
          <a:ext cx="3456384" cy="527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cuación" r:id="rId3" imgW="1505144" imgH="190467" progId="Equation.3">
                  <p:embed/>
                </p:oleObj>
              </mc:Choice>
              <mc:Fallback>
                <p:oleObj name="Ecuación" r:id="rId3" imgW="1505144" imgH="190467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7784" y="2917226"/>
                        <a:ext cx="3456384" cy="527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23466"/>
              </p:ext>
            </p:extLst>
          </p:nvPr>
        </p:nvGraphicFramePr>
        <p:xfrm>
          <a:off x="690789" y="3597118"/>
          <a:ext cx="7996010" cy="2439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5060">
                  <a:extLst>
                    <a:ext uri="{9D8B030D-6E8A-4147-A177-3AD203B41FA5}">
                      <a16:colId xmlns:a16="http://schemas.microsoft.com/office/drawing/2014/main" val="1507032146"/>
                    </a:ext>
                  </a:extLst>
                </a:gridCol>
                <a:gridCol w="379026">
                  <a:extLst>
                    <a:ext uri="{9D8B030D-6E8A-4147-A177-3AD203B41FA5}">
                      <a16:colId xmlns:a16="http://schemas.microsoft.com/office/drawing/2014/main" val="1210298331"/>
                    </a:ext>
                  </a:extLst>
                </a:gridCol>
                <a:gridCol w="6451924">
                  <a:extLst>
                    <a:ext uri="{9D8B030D-6E8A-4147-A177-3AD203B41FA5}">
                      <a16:colId xmlns:a16="http://schemas.microsoft.com/office/drawing/2014/main" val="701548380"/>
                    </a:ext>
                  </a:extLst>
                </a:gridCol>
              </a:tblGrid>
              <a:tr h="404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LE</a:t>
                      </a:r>
                      <a:r>
                        <a:rPr lang="en-GB" sz="1800" baseline="-25000">
                          <a:effectLst/>
                        </a:rPr>
                        <a:t>y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=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noProof="0" dirty="0" smtClean="0">
                          <a:effectLst/>
                        </a:rPr>
                        <a:t>Emisiones fugitivas del año </a:t>
                      </a:r>
                      <a:r>
                        <a:rPr lang="en-GB" sz="1800" dirty="0" smtClean="0">
                          <a:effectLst/>
                        </a:rPr>
                        <a:t>y </a:t>
                      </a:r>
                      <a:r>
                        <a:rPr lang="en-GB" sz="1800" dirty="0">
                          <a:effectLst/>
                        </a:rPr>
                        <a:t>(</a:t>
                      </a:r>
                      <a:r>
                        <a:rPr lang="en-GB" sz="1800" dirty="0" smtClean="0">
                          <a:effectLst/>
                        </a:rPr>
                        <a:t>tCO</a:t>
                      </a:r>
                      <a:r>
                        <a:rPr lang="en-GB" sz="1800" baseline="-25000" dirty="0" smtClean="0">
                          <a:effectLst/>
                        </a:rPr>
                        <a:t>2</a:t>
                      </a:r>
                      <a:r>
                        <a:rPr lang="en-GB" sz="1800" dirty="0" smtClean="0">
                          <a:effectLst/>
                        </a:rPr>
                        <a:t>e/</a:t>
                      </a:r>
                      <a:r>
                        <a:rPr lang="en-GB" sz="1800" dirty="0" err="1" smtClean="0">
                          <a:effectLst/>
                        </a:rPr>
                        <a:t>año</a:t>
                      </a:r>
                      <a:r>
                        <a:rPr lang="en-GB" sz="1800" dirty="0" smtClean="0">
                          <a:effectLst/>
                        </a:rPr>
                        <a:t>)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861315"/>
                  </a:ext>
                </a:extLst>
              </a:tr>
              <a:tr h="808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LE</a:t>
                      </a:r>
                      <a:r>
                        <a:rPr lang="en-GB" sz="1800" baseline="-25000">
                          <a:effectLst/>
                        </a:rPr>
                        <a:t>upstream,y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=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Emisiones fugitivas asociadas a las emisiones en las unidades (turbinas o motores) por un aumento en el uso de combustibles fósiles en el proyecto en el año </a:t>
                      </a:r>
                      <a:r>
                        <a:rPr lang="en-GB" sz="1800" dirty="0" smtClean="0">
                          <a:effectLst/>
                        </a:rPr>
                        <a:t>y </a:t>
                      </a:r>
                      <a:r>
                        <a:rPr lang="en-GB" sz="1800" dirty="0">
                          <a:effectLst/>
                        </a:rPr>
                        <a:t>(</a:t>
                      </a:r>
                      <a:r>
                        <a:rPr lang="en-GB" sz="1800" dirty="0" smtClean="0">
                          <a:effectLst/>
                        </a:rPr>
                        <a:t>tCO</a:t>
                      </a:r>
                      <a:r>
                        <a:rPr lang="en-GB" sz="1800" baseline="-25000" dirty="0" smtClean="0">
                          <a:effectLst/>
                        </a:rPr>
                        <a:t>2</a:t>
                      </a:r>
                      <a:r>
                        <a:rPr lang="en-GB" sz="1800" dirty="0" smtClean="0">
                          <a:effectLst/>
                        </a:rPr>
                        <a:t>e/</a:t>
                      </a:r>
                      <a:r>
                        <a:rPr lang="en-GB" sz="1800" dirty="0" err="1" smtClean="0">
                          <a:effectLst/>
                        </a:rPr>
                        <a:t>año</a:t>
                      </a:r>
                      <a:r>
                        <a:rPr lang="en-GB" sz="1800" dirty="0" smtClean="0">
                          <a:effectLst/>
                        </a:rPr>
                        <a:t>)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790005"/>
                  </a:ext>
                </a:extLst>
              </a:tr>
              <a:tr h="1212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LE</a:t>
                      </a:r>
                      <a:r>
                        <a:rPr lang="en-GB" sz="1800" baseline="-25000">
                          <a:effectLst/>
                        </a:rPr>
                        <a:t>HR,y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=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Emisiones fugitivas debido a una disminución en la cantidad de calor recuperado del escape para fines distintos a la generación de energía en el proyecto, en comparación con el año más reciente anterior a la implementación del proyecto, en el año </a:t>
                      </a:r>
                      <a:r>
                        <a:rPr lang="en-GB" sz="1800" dirty="0" smtClean="0">
                          <a:effectLst/>
                        </a:rPr>
                        <a:t>y </a:t>
                      </a:r>
                      <a:r>
                        <a:rPr lang="en-GB" sz="1800" dirty="0">
                          <a:effectLst/>
                        </a:rPr>
                        <a:t>(</a:t>
                      </a:r>
                      <a:r>
                        <a:rPr lang="en-GB" sz="1800" dirty="0" smtClean="0">
                          <a:effectLst/>
                        </a:rPr>
                        <a:t>tCO</a:t>
                      </a:r>
                      <a:r>
                        <a:rPr lang="en-GB" sz="1800" baseline="-25000" dirty="0" smtClean="0">
                          <a:effectLst/>
                        </a:rPr>
                        <a:t>2</a:t>
                      </a:r>
                      <a:r>
                        <a:rPr lang="en-GB" sz="1800" dirty="0" smtClean="0">
                          <a:effectLst/>
                        </a:rPr>
                        <a:t>e/</a:t>
                      </a:r>
                      <a:r>
                        <a:rPr lang="en-GB" sz="1800" dirty="0" err="1" smtClean="0">
                          <a:effectLst/>
                        </a:rPr>
                        <a:t>año</a:t>
                      </a:r>
                      <a:r>
                        <a:rPr lang="en-GB" sz="1800" dirty="0" smtClean="0">
                          <a:effectLst/>
                        </a:rPr>
                        <a:t>)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532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53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65103"/>
          </a:xfrm>
        </p:spPr>
        <p:txBody>
          <a:bodyPr/>
          <a:lstStyle/>
          <a:p>
            <a:r>
              <a:rPr lang="es-MX" sz="2400" dirty="0" smtClean="0"/>
              <a:t>Determinación de </a:t>
            </a:r>
            <a:r>
              <a:rPr lang="es-MX" sz="2400" dirty="0" err="1" smtClean="0"/>
              <a:t>LE</a:t>
            </a:r>
            <a:r>
              <a:rPr lang="es-MX" sz="2400" baseline="-25000" dirty="0" err="1" smtClean="0"/>
              <a:t>HR,y</a:t>
            </a:r>
            <a:endParaRPr lang="es-MX" sz="2400" baseline="-25000" dirty="0" smtClean="0"/>
          </a:p>
          <a:p>
            <a:pPr lvl="1"/>
            <a:r>
              <a:rPr lang="es-MX" sz="2000" dirty="0">
                <a:solidFill>
                  <a:srgbClr val="C00000"/>
                </a:solidFill>
              </a:rPr>
              <a:t>Si la cantidad de calor recuperado del </a:t>
            </a:r>
            <a:r>
              <a:rPr lang="es-MX" sz="2000" dirty="0" smtClean="0">
                <a:solidFill>
                  <a:srgbClr val="C00000"/>
                </a:solidFill>
              </a:rPr>
              <a:t>escape </a:t>
            </a:r>
            <a:r>
              <a:rPr lang="es-MX" sz="2000" dirty="0">
                <a:solidFill>
                  <a:srgbClr val="C00000"/>
                </a:solidFill>
              </a:rPr>
              <a:t>durante el año más reciente anterior a la implementación </a:t>
            </a:r>
            <a:r>
              <a:rPr lang="es-MX" sz="2000" dirty="0" smtClean="0">
                <a:solidFill>
                  <a:srgbClr val="C00000"/>
                </a:solidFill>
              </a:rPr>
              <a:t>del </a:t>
            </a:r>
            <a:r>
              <a:rPr lang="es-MX" sz="2000" dirty="0">
                <a:solidFill>
                  <a:srgbClr val="C00000"/>
                </a:solidFill>
              </a:rPr>
              <a:t>proyecto (QHR, x) es menos del 3% de los combustibles fósiles consumidos </a:t>
            </a:r>
            <a:r>
              <a:rPr lang="es-MX" sz="2000" dirty="0" smtClean="0"/>
              <a:t>o </a:t>
            </a:r>
            <a:r>
              <a:rPr lang="es-MX" sz="2000" dirty="0"/>
              <a:t>es menor o igual a la cantidad de calor recuperado </a:t>
            </a:r>
            <a:r>
              <a:rPr lang="es-MX" sz="2000" dirty="0" smtClean="0"/>
              <a:t>de </a:t>
            </a:r>
            <a:r>
              <a:rPr lang="es-MX" sz="2000" dirty="0"/>
              <a:t>escape en el año y para fines distintos de la generación de energía (QHR, y), las emisiones de esta fuente de fuga </a:t>
            </a:r>
            <a:r>
              <a:rPr lang="es-MX" sz="2000" dirty="0">
                <a:solidFill>
                  <a:srgbClr val="C00000"/>
                </a:solidFill>
              </a:rPr>
              <a:t>son iguales a cero</a:t>
            </a:r>
            <a:r>
              <a:rPr lang="es-MX" sz="2000" dirty="0" smtClean="0"/>
              <a:t>.</a:t>
            </a:r>
          </a:p>
          <a:p>
            <a:pPr lvl="2"/>
            <a:r>
              <a:rPr lang="es-MX" sz="1600" dirty="0" smtClean="0"/>
              <a:t>EN BOLIVIA NO TENEMOS APROVECHAMIENTOS DE VAPOR O CALOR DE ESCAPE DE LAS TURBINAS O MOTORES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97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1"/>
          </a:xfrm>
        </p:spPr>
        <p:txBody>
          <a:bodyPr/>
          <a:lstStyle/>
          <a:p>
            <a:r>
              <a:rPr lang="es-MX" sz="2400" dirty="0" smtClean="0"/>
              <a:t>Determinación DE </a:t>
            </a:r>
            <a:r>
              <a:rPr lang="es-MX" sz="2400" dirty="0" err="1" smtClean="0"/>
              <a:t>LE</a:t>
            </a:r>
            <a:r>
              <a:rPr lang="es-MX" sz="2400" baseline="-25000" dirty="0" err="1" smtClean="0"/>
              <a:t>upstream,y</a:t>
            </a:r>
            <a:endParaRPr lang="es-MX" sz="2400" baseline="-25000" dirty="0" smtClean="0"/>
          </a:p>
          <a:p>
            <a:pPr lvl="1"/>
            <a:r>
              <a:rPr lang="es-MX" sz="2000" dirty="0"/>
              <a:t>En los casos en que el consumo de combustible </a:t>
            </a:r>
            <a:r>
              <a:rPr lang="es-MX" sz="2000" dirty="0" smtClean="0"/>
              <a:t>del </a:t>
            </a:r>
            <a:r>
              <a:rPr lang="es-MX" sz="2000" dirty="0"/>
              <a:t>proyecto es menor que el consumo de combustible histórico en los tres </a:t>
            </a:r>
            <a:r>
              <a:rPr lang="es-MX" sz="2000" dirty="0" smtClean="0"/>
              <a:t>años. las </a:t>
            </a:r>
            <a:r>
              <a:rPr lang="es-MX" sz="2000" dirty="0"/>
              <a:t>emisiones </a:t>
            </a:r>
            <a:r>
              <a:rPr lang="es-MX" sz="2000" dirty="0" smtClean="0"/>
              <a:t>fugitivas </a:t>
            </a:r>
            <a:r>
              <a:rPr lang="es-MX" sz="2000" dirty="0"/>
              <a:t>de esta fuente son iguales a cero</a:t>
            </a:r>
            <a:r>
              <a:rPr lang="es-MX" sz="2000" dirty="0" smtClean="0"/>
              <a:t>.</a:t>
            </a:r>
          </a:p>
          <a:p>
            <a:pPr lvl="1"/>
            <a:r>
              <a:rPr lang="es-MX" sz="2000" dirty="0" smtClean="0"/>
              <a:t>De </a:t>
            </a:r>
            <a:r>
              <a:rPr lang="es-MX" sz="2000" dirty="0"/>
              <a:t>lo contrario, se considerarán las emisiones </a:t>
            </a:r>
            <a:r>
              <a:rPr lang="es-MX" sz="2000" dirty="0" smtClean="0"/>
              <a:t>fugitivas </a:t>
            </a:r>
            <a:r>
              <a:rPr lang="es-MX" sz="2000" dirty="0"/>
              <a:t>asociadas con las emisiones aguas arriba de un aumento en el uso de combustibles fósiles en la actividad del proyecto. Las emisiones de fuga se calculan de la siguiente manera.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22</a:t>
            </a:fld>
            <a:endParaRPr lang="es-ES" dirty="0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767625"/>
              </p:ext>
            </p:extLst>
          </p:nvPr>
        </p:nvGraphicFramePr>
        <p:xfrm>
          <a:off x="251520" y="4200574"/>
          <a:ext cx="8435280" cy="1244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cuación" r:id="rId3" imgW="6249949" imgH="838200" progId="Equation.3">
                  <p:embed/>
                </p:oleObj>
              </mc:Choice>
              <mc:Fallback>
                <p:oleObj name="Ecuación" r:id="rId3" imgW="6249949" imgH="838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4200574"/>
                        <a:ext cx="8435280" cy="1244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01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Ciclos Combinados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60647"/>
          </a:xfrm>
        </p:spPr>
        <p:txBody>
          <a:bodyPr/>
          <a:lstStyle/>
          <a:p>
            <a:r>
              <a:rPr lang="es-MX" sz="2400" dirty="0" smtClean="0"/>
              <a:t>Determinación DE </a:t>
            </a:r>
            <a:r>
              <a:rPr lang="es-MX" sz="2400" dirty="0" err="1" smtClean="0"/>
              <a:t>LE</a:t>
            </a:r>
            <a:r>
              <a:rPr lang="es-MX" sz="2400" baseline="-25000" dirty="0" err="1" smtClean="0"/>
              <a:t>upstream,y</a:t>
            </a:r>
            <a:endParaRPr lang="es-MX" sz="2400" baseline="-2500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23</a:t>
            </a:fld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14599"/>
              </p:ext>
            </p:extLst>
          </p:nvPr>
        </p:nvGraphicFramePr>
        <p:xfrm>
          <a:off x="457200" y="2204864"/>
          <a:ext cx="8136904" cy="4045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4726">
                  <a:extLst>
                    <a:ext uri="{9D8B030D-6E8A-4147-A177-3AD203B41FA5}">
                      <a16:colId xmlns:a16="http://schemas.microsoft.com/office/drawing/2014/main" val="1202020958"/>
                    </a:ext>
                  </a:extLst>
                </a:gridCol>
                <a:gridCol w="373624">
                  <a:extLst>
                    <a:ext uri="{9D8B030D-6E8A-4147-A177-3AD203B41FA5}">
                      <a16:colId xmlns:a16="http://schemas.microsoft.com/office/drawing/2014/main" val="4270124674"/>
                    </a:ext>
                  </a:extLst>
                </a:gridCol>
                <a:gridCol w="6578554">
                  <a:extLst>
                    <a:ext uri="{9D8B030D-6E8A-4147-A177-3AD203B41FA5}">
                      <a16:colId xmlns:a16="http://schemas.microsoft.com/office/drawing/2014/main" val="1691323915"/>
                    </a:ext>
                  </a:extLst>
                </a:gridCol>
              </a:tblGrid>
              <a:tr h="6222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LE</a:t>
                      </a:r>
                      <a:r>
                        <a:rPr lang="en-GB" sz="1400" baseline="-25000" dirty="0" err="1">
                          <a:effectLst/>
                        </a:rPr>
                        <a:t>upstream,y</a:t>
                      </a:r>
                      <a:r>
                        <a:rPr lang="en-GB" sz="1400" baseline="-25000" dirty="0">
                          <a:effectLst/>
                        </a:rPr>
                        <a:t> 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=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Emisiones fugitivas asociadas a las emisiones en las unidades (turbinas o motores) por un aumento en el uso de combustibles fósiles en el proyecto en el año y (tCO2e/año)</a:t>
                      </a: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920396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FC</a:t>
                      </a:r>
                      <a:r>
                        <a:rPr lang="en-GB" sz="1400" baseline="-25000">
                          <a:effectLst/>
                        </a:rPr>
                        <a:t>i,y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Cantidad</a:t>
                      </a:r>
                      <a:r>
                        <a:rPr lang="es-MX" sz="1400" baseline="0" noProof="0" dirty="0" smtClean="0">
                          <a:effectLst/>
                        </a:rPr>
                        <a:t> de combustible tipo i usado por las unidades del Proyecto en el año</a:t>
                      </a:r>
                      <a:r>
                        <a:rPr lang="es-MX" sz="1400" noProof="0" dirty="0" smtClean="0">
                          <a:effectLst/>
                        </a:rPr>
                        <a:t> y (masa o volumen/año)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8475019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NCV</a:t>
                      </a:r>
                      <a:r>
                        <a:rPr lang="en-GB" sz="1400" baseline="-25000">
                          <a:effectLst/>
                        </a:rPr>
                        <a:t>i,y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Promedio del valor de Poder Calorífico Inferior del combustible tipo i usado por las unidades del Proyecto en el año y (GJ/masa o volumen)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629564"/>
                  </a:ext>
                </a:extLst>
              </a:tr>
              <a:tr h="6222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EF</a:t>
                      </a:r>
                      <a:r>
                        <a:rPr lang="en-GB" sz="1400" baseline="-25000">
                          <a:effectLst/>
                        </a:rPr>
                        <a:t>i,upstream,CH4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123825" indent="-123825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Factor de emisiones fugitivas de metano por la producción, transporte y distribución de combustible fósil i usado por las unidades del Proyecto en el año y (tCH</a:t>
                      </a:r>
                      <a:r>
                        <a:rPr lang="es-MX" sz="1400" baseline="-25000" noProof="0" dirty="0" smtClean="0">
                          <a:effectLst/>
                        </a:rPr>
                        <a:t>4</a:t>
                      </a:r>
                      <a:r>
                        <a:rPr lang="es-MX" sz="1400" noProof="0" dirty="0" smtClean="0">
                          <a:effectLst/>
                        </a:rPr>
                        <a:t>/GJ)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809634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GWP</a:t>
                      </a:r>
                      <a:r>
                        <a:rPr lang="en-GB" sz="1400" baseline="-25000">
                          <a:effectLst/>
                        </a:rPr>
                        <a:t>CH4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Potencial de calentamiento global del Metano (tCO</a:t>
                      </a:r>
                      <a:r>
                        <a:rPr lang="es-MX" sz="1400" baseline="-25000" noProof="0" dirty="0" smtClean="0">
                          <a:effectLst/>
                        </a:rPr>
                        <a:t>2</a:t>
                      </a:r>
                      <a:r>
                        <a:rPr lang="es-MX" sz="1400" noProof="0" dirty="0" smtClean="0">
                          <a:effectLst/>
                        </a:rPr>
                        <a:t>e/tCH</a:t>
                      </a:r>
                      <a:r>
                        <a:rPr lang="es-MX" sz="1400" baseline="-25000" noProof="0" dirty="0" smtClean="0">
                          <a:effectLst/>
                        </a:rPr>
                        <a:t>4</a:t>
                      </a:r>
                      <a:r>
                        <a:rPr lang="es-MX" sz="1400" noProof="0" dirty="0" smtClean="0">
                          <a:effectLst/>
                        </a:rPr>
                        <a:t>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994730"/>
                  </a:ext>
                </a:extLst>
              </a:tr>
              <a:tr h="471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LE</a:t>
                      </a:r>
                      <a:r>
                        <a:rPr lang="en-GB" sz="1400" baseline="-25000">
                          <a:effectLst/>
                        </a:rPr>
                        <a:t>LNG,CO2,y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123825" indent="-123825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Emisiones fugitivas del combustible fósil, asociadas a la combustión en electricidad, licuefacción,</a:t>
                      </a:r>
                      <a:r>
                        <a:rPr lang="es-MX" sz="1400" baseline="0" noProof="0" dirty="0" smtClean="0">
                          <a:effectLst/>
                        </a:rPr>
                        <a:t> transporte, re-</a:t>
                      </a:r>
                      <a:r>
                        <a:rPr lang="es-MX" sz="1400" baseline="0" noProof="0" dirty="0" err="1" smtClean="0">
                          <a:effectLst/>
                        </a:rPr>
                        <a:t>gasificacion</a:t>
                      </a:r>
                      <a:r>
                        <a:rPr lang="es-MX" sz="1400" baseline="0" noProof="0" dirty="0" smtClean="0">
                          <a:effectLst/>
                        </a:rPr>
                        <a:t> y compresión del LNG en el año</a:t>
                      </a:r>
                      <a:r>
                        <a:rPr lang="es-MX" sz="1400" noProof="0" dirty="0" smtClean="0">
                          <a:effectLst/>
                        </a:rPr>
                        <a:t> y (tCO</a:t>
                      </a:r>
                      <a:r>
                        <a:rPr lang="es-MX" sz="1400" baseline="-25000" noProof="0" dirty="0" smtClean="0">
                          <a:effectLst/>
                        </a:rPr>
                        <a:t>2</a:t>
                      </a:r>
                      <a:r>
                        <a:rPr lang="es-MX" sz="1400" noProof="0" dirty="0" smtClean="0">
                          <a:effectLst/>
                        </a:rPr>
                        <a:t>e/año)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077664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FC</a:t>
                      </a:r>
                      <a:r>
                        <a:rPr lang="en-GB" sz="1400" baseline="-25000">
                          <a:effectLst/>
                        </a:rPr>
                        <a:t>i,x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Cantidad de combustible tipo i usado por las unidades del Proyecto en el año X (masa o volumen/año)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207493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NCV</a:t>
                      </a:r>
                      <a:r>
                        <a:rPr lang="en-GB" sz="1400" baseline="-25000">
                          <a:effectLst/>
                        </a:rPr>
                        <a:t>i,x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123825" indent="-123825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Poder Calorífico Inferior del combustible tipo i usado por el Proyecto en el año X (GJ/masa o volumen)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7989009"/>
                  </a:ext>
                </a:extLst>
              </a:tr>
              <a:tr h="31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123825" indent="-123825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noProof="0" dirty="0" smtClean="0">
                          <a:effectLst/>
                        </a:rPr>
                        <a:t>Cada año de los</a:t>
                      </a:r>
                      <a:r>
                        <a:rPr lang="es-MX" sz="1400" baseline="0" noProof="0" dirty="0" smtClean="0">
                          <a:effectLst/>
                        </a:rPr>
                        <a:t> tres años históricos de operación</a:t>
                      </a:r>
                      <a:endParaRPr lang="es-MX" sz="1400" noProof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1571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55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Ciclos </a:t>
            </a:r>
            <a:r>
              <a:rPr lang="es-MX" sz="3200" dirty="0" smtClean="0"/>
              <a:t>Combinados (proyecto </a:t>
            </a:r>
            <a:r>
              <a:rPr lang="es-MX" sz="3200" dirty="0" err="1" smtClean="0"/>
              <a:t>Warnes</a:t>
            </a:r>
            <a:r>
              <a:rPr lang="es-MX" sz="3200" dirty="0" smtClean="0"/>
              <a:t>)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es-MX" sz="2400" dirty="0" smtClean="0"/>
              <a:t>BE</a:t>
            </a:r>
            <a:r>
              <a:rPr lang="es-MX" sz="2400" baseline="-25000" dirty="0" smtClean="0"/>
              <a:t>y</a:t>
            </a:r>
            <a:r>
              <a:rPr lang="es-MX" sz="2400" dirty="0" smtClean="0"/>
              <a:t> </a:t>
            </a:r>
            <a:r>
              <a:rPr lang="es-MX" sz="2400" dirty="0"/>
              <a:t>= Línea de Base de Emisiones (tCO2/año)</a:t>
            </a:r>
          </a:p>
          <a:p>
            <a:pPr lvl="1"/>
            <a:r>
              <a:rPr lang="es-MX" sz="2000" dirty="0"/>
              <a:t>La línea de Base se calcula para diferentes escenarios de operación</a:t>
            </a:r>
            <a:r>
              <a:rPr lang="es-MX" sz="2000" dirty="0" smtClean="0"/>
              <a:t>.</a:t>
            </a:r>
          </a:p>
          <a:p>
            <a:pPr lvl="1"/>
            <a:r>
              <a:rPr lang="es-MX" sz="2000" dirty="0" smtClean="0"/>
              <a:t>DETERMINAMOS QUE CASO CORRESPONDE</a:t>
            </a:r>
            <a:endParaRPr lang="es-MX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9620"/>
            <a:ext cx="2428350" cy="332307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2708921"/>
            <a:ext cx="3240360" cy="386444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2708921"/>
            <a:ext cx="3069018" cy="3353776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868144" y="2708921"/>
            <a:ext cx="3312368" cy="3744415"/>
          </a:xfrm>
          <a:prstGeom prst="rect">
            <a:avLst/>
          </a:prstGeom>
          <a:noFill/>
          <a:ln w="952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575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08906" y="0"/>
            <a:ext cx="8229600" cy="346050"/>
          </a:xfrm>
        </p:spPr>
        <p:txBody>
          <a:bodyPr/>
          <a:lstStyle/>
          <a:p>
            <a:r>
              <a:rPr lang="es-MX" sz="2800" dirty="0"/>
              <a:t>BEy = Línea de Base de Emisiones (tCO2/año</a:t>
            </a:r>
            <a:r>
              <a:rPr lang="es-MX" sz="2800" dirty="0" smtClean="0"/>
              <a:t>), caso ( c)</a:t>
            </a:r>
            <a:r>
              <a:rPr lang="es-MX" sz="2000" dirty="0"/>
              <a:t/>
            </a:r>
            <a:br>
              <a:rPr lang="es-MX" sz="2000" dirty="0"/>
            </a:b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25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05" y="692696"/>
            <a:ext cx="8797990" cy="602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404664"/>
            <a:ext cx="8003232" cy="532656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 smtClean="0"/>
              <a:t>Calculo de las Emisiones del Proyecto PEy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26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467544" y="937320"/>
                <a:ext cx="3286989" cy="6247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𝑃𝐸𝑦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𝑃𝐸𝐹𝐶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/>
                      </m:sSup>
                      <m:r>
                        <a:rPr lang="pt-BR" sz="14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𝐶𝑂𝐸𝐹𝑖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b="0" i="1" baseline="-25000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nary>
                    </m:oMath>
                  </m:oMathPara>
                </a14:m>
                <a:endParaRPr lang="es-MX" sz="1400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937320"/>
                <a:ext cx="3286989" cy="6247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56794"/>
              </p:ext>
            </p:extLst>
          </p:nvPr>
        </p:nvGraphicFramePr>
        <p:xfrm>
          <a:off x="473116" y="1562106"/>
          <a:ext cx="8213684" cy="13628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30473">
                  <a:extLst>
                    <a:ext uri="{9D8B030D-6E8A-4147-A177-3AD203B41FA5}">
                      <a16:colId xmlns:a16="http://schemas.microsoft.com/office/drawing/2014/main" val="3659460636"/>
                    </a:ext>
                  </a:extLst>
                </a:gridCol>
                <a:gridCol w="421417">
                  <a:extLst>
                    <a:ext uri="{9D8B030D-6E8A-4147-A177-3AD203B41FA5}">
                      <a16:colId xmlns:a16="http://schemas.microsoft.com/office/drawing/2014/main" val="3430278714"/>
                    </a:ext>
                  </a:extLst>
                </a:gridCol>
                <a:gridCol w="6361794">
                  <a:extLst>
                    <a:ext uri="{9D8B030D-6E8A-4147-A177-3AD203B41FA5}">
                      <a16:colId xmlns:a16="http://schemas.microsoft.com/office/drawing/2014/main" val="926854394"/>
                    </a:ext>
                  </a:extLst>
                </a:gridCol>
              </a:tblGrid>
              <a:tr h="462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PE</a:t>
                      </a:r>
                      <a:r>
                        <a:rPr lang="en-GB" sz="1600" baseline="-25000" dirty="0" err="1" smtClean="0">
                          <a:effectLst/>
                        </a:rPr>
                        <a:t>y</a:t>
                      </a:r>
                      <a:r>
                        <a:rPr lang="en-GB" sz="1600" baseline="-25000" dirty="0" smtClean="0">
                          <a:effectLst/>
                        </a:rPr>
                        <a:t> </a:t>
                      </a:r>
                      <a:r>
                        <a:rPr lang="en-GB" sz="1600" baseline="0" dirty="0" smtClean="0">
                          <a:effectLst/>
                        </a:rPr>
                        <a:t>= </a:t>
                      </a:r>
                      <a:r>
                        <a:rPr lang="en-GB" sz="1600" baseline="0" dirty="0" err="1" smtClean="0">
                          <a:effectLst/>
                        </a:rPr>
                        <a:t>PE</a:t>
                      </a:r>
                      <a:r>
                        <a:rPr lang="en-GB" sz="1600" baseline="-25000" dirty="0" err="1" smtClean="0">
                          <a:effectLst/>
                        </a:rPr>
                        <a:t>FC,j,y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Emisiones por la combustión de combustible fósil en el año y (tCO</a:t>
                      </a:r>
                      <a:r>
                        <a:rPr lang="es-MX" sz="1400" i="1" baseline="-25000" noProof="0" dirty="0" smtClean="0">
                          <a:effectLst/>
                        </a:rPr>
                        <a:t>2</a:t>
                      </a:r>
                      <a:r>
                        <a:rPr lang="es-MX" sz="1400" i="1" noProof="0" dirty="0" smtClean="0">
                          <a:effectLst/>
                        </a:rPr>
                        <a:t>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5512434"/>
                  </a:ext>
                </a:extLst>
              </a:tr>
              <a:tr h="40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FC</a:t>
                      </a:r>
                      <a:r>
                        <a:rPr lang="en-GB" sz="1600" baseline="-25000" dirty="0" err="1" smtClean="0">
                          <a:effectLst/>
                        </a:rPr>
                        <a:t>i,J,y</a:t>
                      </a:r>
                      <a:endParaRPr lang="es-MX" sz="1600" baseline="-25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Cantidad de combustible utilizado</a:t>
                      </a:r>
                      <a:r>
                        <a:rPr lang="es-MX" sz="1400" i="1" baseline="0" noProof="0" dirty="0" smtClean="0">
                          <a:effectLst/>
                        </a:rPr>
                        <a:t> durante el año </a:t>
                      </a:r>
                      <a:r>
                        <a:rPr lang="es-MX" sz="1400" i="1" noProof="0" dirty="0" smtClean="0">
                          <a:effectLst/>
                        </a:rPr>
                        <a:t>y, (masa o volumen/año)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9230494"/>
                  </a:ext>
                </a:extLst>
              </a:tr>
              <a:tr h="49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COEF</a:t>
                      </a:r>
                      <a:r>
                        <a:rPr lang="en-GB" sz="1600" baseline="-25000" dirty="0" err="1" smtClean="0">
                          <a:effectLst/>
                        </a:rPr>
                        <a:t>i,j</a:t>
                      </a:r>
                      <a:endParaRPr lang="es-MX" sz="1600" baseline="-25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GB" sz="1600" dirty="0">
                          <a:effectLst/>
                        </a:rPr>
                        <a:t>=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s-MX" sz="1400" i="1" noProof="0" dirty="0" smtClean="0">
                          <a:effectLst/>
                        </a:rPr>
                        <a:t>Coeficiente de emisión de CO2 del combustible</a:t>
                      </a:r>
                      <a:r>
                        <a:rPr lang="es-MX" sz="1400" i="1" baseline="0" noProof="0" dirty="0" smtClean="0">
                          <a:effectLst/>
                        </a:rPr>
                        <a:t> fósil </a:t>
                      </a:r>
                      <a:r>
                        <a:rPr lang="es-MX" sz="1400" i="1" noProof="0" dirty="0" smtClean="0">
                          <a:effectLst/>
                        </a:rPr>
                        <a:t>(tCO2/masa o volumen)</a:t>
                      </a:r>
                      <a:endParaRPr lang="es-MX" sz="1400" i="1" noProof="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9104973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827154"/>
            <a:ext cx="8219256" cy="35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s-MX" sz="4000" dirty="0"/>
              <a:t>Calculo de las Emisiones Fugitivas </a:t>
            </a:r>
            <a:r>
              <a:rPr lang="es-MX" sz="4000" dirty="0" err="1"/>
              <a:t>LEy</a:t>
            </a:r>
            <a:endParaRPr lang="es-MX" sz="4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27</a:t>
            </a:fld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54" y="2487646"/>
            <a:ext cx="8402546" cy="4051266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5076056" y="2487646"/>
            <a:ext cx="2808312" cy="14454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LE</a:t>
            </a:r>
            <a:r>
              <a:rPr lang="es-MX" baseline="-25000" dirty="0" err="1" smtClean="0"/>
              <a:t>HR,y</a:t>
            </a:r>
            <a:r>
              <a:rPr lang="es-MX" dirty="0" smtClean="0"/>
              <a:t> = 0</a:t>
            </a:r>
            <a:endParaRPr lang="es-MX" dirty="0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896746"/>
              </p:ext>
            </p:extLst>
          </p:nvPr>
        </p:nvGraphicFramePr>
        <p:xfrm>
          <a:off x="2339752" y="1268760"/>
          <a:ext cx="3456384" cy="527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cuación" r:id="rId4" imgW="1505144" imgH="190467" progId="Equation.3">
                  <p:embed/>
                </p:oleObj>
              </mc:Choice>
              <mc:Fallback>
                <p:oleObj name="Ecuación" r:id="rId4" imgW="1505144" imgH="190467" progId="Equation.3">
                  <p:embed/>
                  <p:pic>
                    <p:nvPicPr>
                      <p:cNvPr id="10" name="Objeto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9752" y="1268760"/>
                        <a:ext cx="3456384" cy="527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onector recto de flecha 7"/>
          <p:cNvCxnSpPr/>
          <p:nvPr/>
        </p:nvCxnSpPr>
        <p:spPr>
          <a:xfrm flipH="1" flipV="1">
            <a:off x="2771800" y="1796058"/>
            <a:ext cx="5256584" cy="29290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25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Ciclos Combinados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28</a:t>
            </a:fld>
            <a:endParaRPr lang="es-ES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453866"/>
              </p:ext>
            </p:extLst>
          </p:nvPr>
        </p:nvGraphicFramePr>
        <p:xfrm>
          <a:off x="2195736" y="1628800"/>
          <a:ext cx="3960440" cy="578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cuación" r:id="rId3" imgW="1448251" imgH="228633" progId="Equation.3">
                  <p:embed/>
                </p:oleObj>
              </mc:Choice>
              <mc:Fallback>
                <p:oleObj name="Ecuación" r:id="rId3" imgW="1448251" imgH="228633" progId="Equation.3">
                  <p:embed/>
                  <p:pic>
                    <p:nvPicPr>
                      <p:cNvPr id="14" name="Objeto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5736" y="1628800"/>
                        <a:ext cx="3960440" cy="578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2348880"/>
            <a:ext cx="5987380" cy="1944216"/>
          </a:xfrm>
          <a:prstGeom prst="rect">
            <a:avLst/>
          </a:prstGeom>
        </p:spPr>
      </p:pic>
      <p:sp>
        <p:nvSpPr>
          <p:cNvPr id="7" name="Esquina doblada 6"/>
          <p:cNvSpPr/>
          <p:nvPr/>
        </p:nvSpPr>
        <p:spPr>
          <a:xfrm>
            <a:off x="5796136" y="2348880"/>
            <a:ext cx="1090836" cy="1656184"/>
          </a:xfrm>
          <a:prstGeom prst="foldedCorner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19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236296" y="4925486"/>
            <a:ext cx="19077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/>
            <a:endParaRPr lang="es-ES" sz="800" kern="1400" dirty="0">
              <a:solidFill>
                <a:schemeClr val="bg1"/>
              </a:solidFill>
              <a:latin typeface="Century Gothic"/>
            </a:endParaRPr>
          </a:p>
          <a:p>
            <a:pPr algn="ctr"/>
            <a:endParaRPr lang="es-ES" sz="8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r>
              <a:rPr lang="es-ES" sz="1000" b="1" kern="1400" dirty="0">
                <a:solidFill>
                  <a:schemeClr val="bg1"/>
                </a:solidFill>
                <a:latin typeface="Century Gothic"/>
              </a:rPr>
              <a:t>www.wearefactor.com</a:t>
            </a:r>
            <a:r>
              <a:rPr lang="es-ES" sz="10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 </a:t>
            </a:r>
            <a:endParaRPr lang="es-E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2794863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>
                <a:solidFill>
                  <a:schemeClr val="bg1"/>
                </a:solidFill>
                <a:latin typeface="Century Gothic" pitchFamily="34" charset="0"/>
              </a:rPr>
              <a:t>¡Muchas gracias!</a:t>
            </a:r>
          </a:p>
          <a:p>
            <a:pPr algn="ctr"/>
            <a:endParaRPr lang="es-ES" sz="2000" b="1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endParaRPr lang="es-ES" sz="1600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r>
              <a:rPr lang="es-ES" sz="1600" dirty="0">
                <a:solidFill>
                  <a:schemeClr val="bg1"/>
                </a:solidFill>
                <a:latin typeface="Century Gothic" pitchFamily="34" charset="0"/>
              </a:rPr>
              <a:t>feickhold@iamfactor.com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</a:t>
            </a:r>
            <a:r>
              <a:rPr lang="es-MX" sz="3600" dirty="0" smtClean="0"/>
              <a:t>Hidroeléctricos (ACM 002)</a:t>
            </a:r>
            <a:endParaRPr lang="es-MX" sz="36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67027" y="2768622"/>
            <a:ext cx="8229600" cy="2203968"/>
          </a:xfrm>
        </p:spPr>
        <p:txBody>
          <a:bodyPr/>
          <a:lstStyle/>
          <a:p>
            <a:r>
              <a:rPr lang="es-MX" dirty="0" smtClean="0"/>
              <a:t>Donde:</a:t>
            </a:r>
          </a:p>
          <a:p>
            <a:pPr lvl="1"/>
            <a:r>
              <a:rPr lang="es-MX" dirty="0" smtClean="0"/>
              <a:t>ERy = Reducción de Emisiones en el año y</a:t>
            </a:r>
          </a:p>
          <a:p>
            <a:pPr lvl="1"/>
            <a:r>
              <a:rPr lang="es-MX" dirty="0" smtClean="0"/>
              <a:t>BEy = Línea de Base de Emisiones del año y</a:t>
            </a:r>
          </a:p>
          <a:p>
            <a:pPr lvl="1"/>
            <a:r>
              <a:rPr lang="es-MX" dirty="0" smtClean="0"/>
              <a:t>PEy = Emisiones del Proyecto del año y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3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2864726" y="1772816"/>
                <a:ext cx="338951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32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3200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726" y="1772816"/>
                <a:ext cx="3389518" cy="492443"/>
              </a:xfrm>
              <a:prstGeom prst="rect">
                <a:avLst/>
              </a:prstGeom>
              <a:blipFill>
                <a:blip r:embed="rId2"/>
                <a:stretch>
                  <a:fillRect l="-7374" t="-24691" b="-4938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987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Calculo Reducción de Emisiones Proyectos Hidroeléctricos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67270" y="2764453"/>
                <a:ext cx="8229600" cy="3057203"/>
              </a:xfrm>
            </p:spPr>
            <p:txBody>
              <a:bodyPr/>
              <a:lstStyle/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s-MX" dirty="0"/>
                  <a:t>BEy = Línea de Base de Emisiones del año y</a:t>
                </a:r>
              </a:p>
              <a:p>
                <a:pPr lvl="1"/>
                <a:r>
                  <a:rPr lang="es-MX" dirty="0" smtClean="0"/>
                  <a:t>Donde:</a:t>
                </a:r>
              </a:p>
              <a:p>
                <a:pPr lvl="1"/>
                <a:r>
                  <a:rPr lang="es-MX" dirty="0"/>
                  <a:t>𝐸𝐺𝑝𝑗,𝑦 </a:t>
                </a:r>
                <a:r>
                  <a:rPr lang="es-MX" dirty="0" smtClean="0"/>
                  <a:t>= Energía generada y alimentada a la RED (MWh/año)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baseline="-25000" dirty="0" smtClean="0"/>
                  <a:t> </a:t>
                </a:r>
                <a:r>
                  <a:rPr lang="es-MX" dirty="0" smtClean="0"/>
                  <a:t>= Factor de Emisiones Combinado de la RED (tCO2/MWh)</a:t>
                </a:r>
                <a:endParaRPr lang="es-MX" baseline="-25000" dirty="0"/>
              </a:p>
              <a:p>
                <a:pPr lvl="1"/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270" y="2764453"/>
                <a:ext cx="8229600" cy="3057203"/>
              </a:xfrm>
              <a:blipFill>
                <a:blip r:embed="rId2"/>
                <a:stretch>
                  <a:fillRect l="-1333" t="-1793" b="-7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4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1619672" y="1844824"/>
                <a:ext cx="46566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3200" i="1" dirty="0" smtClean="0"/>
                  <a:t>BEy </a:t>
                </a:r>
                <a:r>
                  <a:rPr lang="es-MX" sz="3200" dirty="0" smtClean="0"/>
                  <a:t>  </a:t>
                </a:r>
                <a14:m>
                  <m:oMath xmlns:m="http://schemas.openxmlformats.org/officeDocument/2006/math">
                    <m:r>
                      <a:rPr lang="es-MX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32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3200" baseline="-25000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844824"/>
                <a:ext cx="4656659" cy="492443"/>
              </a:xfrm>
              <a:prstGeom prst="rect">
                <a:avLst/>
              </a:prstGeom>
              <a:blipFill>
                <a:blip r:embed="rId3"/>
                <a:stretch>
                  <a:fillRect l="-5366" t="-25000" b="-5125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84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Hidroeléctricos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2063541"/>
            <a:ext cx="7992888" cy="3813731"/>
          </a:xfrm>
        </p:spPr>
        <p:txBody>
          <a:bodyPr/>
          <a:lstStyle/>
          <a:p>
            <a:r>
              <a:rPr lang="es-MX" sz="2000" dirty="0" smtClean="0"/>
              <a:t>Para </a:t>
            </a:r>
            <a:r>
              <a:rPr lang="es-MX" sz="2000" dirty="0"/>
              <a:t>la mayoría de </a:t>
            </a:r>
            <a:r>
              <a:rPr lang="es-MX" sz="2000" dirty="0" smtClean="0"/>
              <a:t>proyectos de Energía Renovable (RE), </a:t>
            </a:r>
            <a:r>
              <a:rPr lang="es-MX" sz="2000" dirty="0"/>
              <a:t>PEy = 0. </a:t>
            </a:r>
            <a:endParaRPr lang="es-MX" sz="2000" dirty="0" smtClean="0"/>
          </a:p>
          <a:p>
            <a:r>
              <a:rPr lang="es-MX" sz="2000" dirty="0" smtClean="0"/>
              <a:t>Sin </a:t>
            </a:r>
            <a:r>
              <a:rPr lang="es-MX" sz="2000" dirty="0"/>
              <a:t>embargo, algunas actividades del proyecto pueden involucrar emisiones del proyecto que pueden ser significativas</a:t>
            </a:r>
            <a:r>
              <a:rPr lang="es-MX" sz="2000" dirty="0" smtClean="0"/>
              <a:t>.</a:t>
            </a:r>
          </a:p>
          <a:p>
            <a:pPr lvl="1"/>
            <a:r>
              <a:rPr lang="es-MX" sz="1600" dirty="0" smtClean="0"/>
              <a:t>Donde: </a:t>
            </a:r>
          </a:p>
          <a:p>
            <a:pPr lvl="1"/>
            <a:r>
              <a:rPr lang="es-MX" sz="2000" i="1" dirty="0" smtClean="0"/>
              <a:t>PEy</a:t>
            </a:r>
            <a:r>
              <a:rPr lang="es-MX" sz="2000" b="1" i="1" dirty="0" smtClean="0"/>
              <a:t> </a:t>
            </a:r>
            <a:r>
              <a:rPr lang="es-MX" sz="2000" dirty="0"/>
              <a:t>= Emisiones del Proyecto del año y</a:t>
            </a:r>
          </a:p>
          <a:p>
            <a:pPr lvl="1"/>
            <a:r>
              <a:rPr lang="es-MX" sz="2000" dirty="0"/>
              <a:t>𝑃𝐸𝐹𝐹, 𝑦 = Emisiones del proyecto provenientes del consumo de combustibles </a:t>
            </a:r>
            <a:r>
              <a:rPr lang="es-MX" sz="2000" dirty="0" smtClean="0"/>
              <a:t>fósiles, año </a:t>
            </a:r>
            <a:r>
              <a:rPr lang="es-MX" sz="2000" dirty="0"/>
              <a:t>y (t CO2 / año) </a:t>
            </a:r>
            <a:endParaRPr lang="es-MX" sz="2000" dirty="0" smtClean="0"/>
          </a:p>
          <a:p>
            <a:pPr lvl="1"/>
            <a:r>
              <a:rPr lang="es-MX" sz="2000" dirty="0" smtClean="0"/>
              <a:t>𝑃𝐸𝐺𝑃</a:t>
            </a:r>
            <a:r>
              <a:rPr lang="es-MX" sz="2000" dirty="0"/>
              <a:t>, 𝑦 = Emisiones del proyecto de la operación de centrales de energía geotérmica de vapor seco o </a:t>
            </a:r>
            <a:r>
              <a:rPr lang="es-MX" sz="2000" dirty="0" smtClean="0"/>
              <a:t>flash, año </a:t>
            </a:r>
            <a:r>
              <a:rPr lang="es-MX" sz="2000" dirty="0"/>
              <a:t>y (t CO2e / año</a:t>
            </a:r>
            <a:r>
              <a:rPr lang="es-MX" sz="2000" dirty="0" smtClean="0"/>
              <a:t>),</a:t>
            </a:r>
          </a:p>
          <a:p>
            <a:pPr lvl="1"/>
            <a:r>
              <a:rPr lang="es-MX" sz="2000" i="1" dirty="0" smtClean="0">
                <a:solidFill>
                  <a:srgbClr val="C00000"/>
                </a:solidFill>
              </a:rPr>
              <a:t>PEHP </a:t>
            </a:r>
            <a:r>
              <a:rPr lang="es-MX" sz="2000" i="1" dirty="0">
                <a:solidFill>
                  <a:srgbClr val="C00000"/>
                </a:solidFill>
              </a:rPr>
              <a:t>𝑦 </a:t>
            </a:r>
            <a:r>
              <a:rPr lang="es-MX" sz="2000" dirty="0">
                <a:solidFill>
                  <a:srgbClr val="C00000"/>
                </a:solidFill>
              </a:rPr>
              <a:t>= </a:t>
            </a:r>
            <a:r>
              <a:rPr lang="es-MX" sz="2000" dirty="0" smtClean="0">
                <a:solidFill>
                  <a:srgbClr val="C00000"/>
                </a:solidFill>
              </a:rPr>
              <a:t>Emisiones </a:t>
            </a:r>
            <a:r>
              <a:rPr lang="es-MX" sz="2000" dirty="0">
                <a:solidFill>
                  <a:srgbClr val="C00000"/>
                </a:solidFill>
              </a:rPr>
              <a:t>de </a:t>
            </a:r>
            <a:r>
              <a:rPr lang="es-MX" sz="2000" dirty="0" smtClean="0">
                <a:solidFill>
                  <a:srgbClr val="C00000"/>
                </a:solidFill>
              </a:rPr>
              <a:t>reservorios (embalses) de </a:t>
            </a:r>
            <a:r>
              <a:rPr lang="es-MX" sz="2000" dirty="0">
                <a:solidFill>
                  <a:srgbClr val="C00000"/>
                </a:solidFill>
              </a:rPr>
              <a:t>agua </a:t>
            </a:r>
            <a:r>
              <a:rPr lang="es-MX" sz="2000" dirty="0" smtClean="0">
                <a:solidFill>
                  <a:srgbClr val="C00000"/>
                </a:solidFill>
              </a:rPr>
              <a:t>(hidroeléctricas), </a:t>
            </a:r>
            <a:r>
              <a:rPr lang="es-MX" sz="2000" dirty="0">
                <a:solidFill>
                  <a:srgbClr val="C00000"/>
                </a:solidFill>
              </a:rPr>
              <a:t>año y (t CO2e / año)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2699792" y="1549931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331640" y="5805264"/>
            <a:ext cx="64807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Para Proyectos Hidroeléctricos: </a:t>
            </a:r>
          </a:p>
          <a:p>
            <a:pPr algn="ctr"/>
            <a:r>
              <a:rPr lang="es-MX" dirty="0" smtClean="0"/>
              <a:t>PEFF,y = 0 (NO consume combustible fósil</a:t>
            </a:r>
          </a:p>
          <a:p>
            <a:pPr algn="ctr"/>
            <a:r>
              <a:rPr lang="es-MX" dirty="0" err="1" smtClean="0"/>
              <a:t>PEGP,y</a:t>
            </a:r>
            <a:r>
              <a:rPr lang="es-MX" dirty="0" smtClean="0"/>
              <a:t> = 0 (Solo para geotérmicos)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77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Hidroeléctricos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es-MX" dirty="0"/>
              <a:t>Emisiones de </a:t>
            </a:r>
            <a:r>
              <a:rPr lang="es-MX" dirty="0" smtClean="0"/>
              <a:t>reservorios de </a:t>
            </a:r>
            <a:r>
              <a:rPr lang="es-MX" dirty="0"/>
              <a:t>agua </a:t>
            </a:r>
            <a:r>
              <a:rPr lang="es-MX" dirty="0" smtClean="0"/>
              <a:t>(</a:t>
            </a:r>
            <a:r>
              <a:rPr lang="es-MX" dirty="0"/>
              <a:t>PEHP, y</a:t>
            </a:r>
            <a:r>
              <a:rPr lang="es-MX" dirty="0" smtClean="0"/>
              <a:t>)</a:t>
            </a:r>
          </a:p>
          <a:p>
            <a:r>
              <a:rPr lang="es-MX" dirty="0" smtClean="0"/>
              <a:t>Calculamos la densidad de potencia (w/m2)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6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3403438" y="2946400"/>
                <a:ext cx="2284408" cy="646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𝐴𝐵𝐿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438" y="2946400"/>
                <a:ext cx="2284408" cy="646139"/>
              </a:xfrm>
              <a:prstGeom prst="rect">
                <a:avLst/>
              </a:prstGeom>
              <a:blipFill>
                <a:blip r:embed="rId2"/>
                <a:stretch>
                  <a:fillRect l="-4000" b="-47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/>
          <p:cNvSpPr txBox="1"/>
          <p:nvPr/>
        </p:nvSpPr>
        <p:spPr>
          <a:xfrm>
            <a:off x="1017250" y="3592539"/>
            <a:ext cx="7056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Donde: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PD = Densidad de potencia (w/m2)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CAP</a:t>
            </a:r>
            <a:r>
              <a:rPr lang="es-MX" baseline="-25000" dirty="0" err="1" smtClean="0"/>
              <a:t>pj</a:t>
            </a:r>
            <a:r>
              <a:rPr lang="es-MX" dirty="0" smtClean="0"/>
              <a:t> = Capacidad Instalada después de la implementación del proyecto (w)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CAP</a:t>
            </a:r>
            <a:r>
              <a:rPr lang="es-MX" baseline="-25000" dirty="0" smtClean="0"/>
              <a:t>BL</a:t>
            </a:r>
            <a:r>
              <a:rPr lang="es-MX" dirty="0" smtClean="0"/>
              <a:t> = </a:t>
            </a:r>
            <a:r>
              <a:rPr lang="es-MX" dirty="0"/>
              <a:t>Capacidad Instalada </a:t>
            </a:r>
            <a:r>
              <a:rPr lang="es-MX" dirty="0" smtClean="0"/>
              <a:t>antes </a:t>
            </a:r>
            <a:r>
              <a:rPr lang="es-MX" dirty="0"/>
              <a:t>de la implementación del proyecto (w</a:t>
            </a:r>
            <a:r>
              <a:rPr lang="es-MX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A</a:t>
            </a:r>
            <a:r>
              <a:rPr lang="es-MX" baseline="-25000" dirty="0" err="1" smtClean="0"/>
              <a:t>pj</a:t>
            </a:r>
            <a:r>
              <a:rPr lang="es-MX" dirty="0" smtClean="0"/>
              <a:t> = Área del reservorio después de la implementación del proyecto cuando esta lleno (m2)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A</a:t>
            </a:r>
            <a:r>
              <a:rPr lang="es-MX" baseline="-25000" dirty="0" smtClean="0"/>
              <a:t>BL</a:t>
            </a:r>
            <a:r>
              <a:rPr lang="es-MX" dirty="0" smtClean="0"/>
              <a:t> = </a:t>
            </a:r>
            <a:r>
              <a:rPr lang="es-MX" dirty="0"/>
              <a:t>Área del reservorio </a:t>
            </a:r>
            <a:r>
              <a:rPr lang="es-MX" dirty="0" smtClean="0"/>
              <a:t>antes </a:t>
            </a:r>
            <a:r>
              <a:rPr lang="es-MX" dirty="0"/>
              <a:t>de la implementación del proyecto cuando esta lleno (m2)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15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Hidroeléctricos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389625"/>
            <a:ext cx="8229600" cy="1108720"/>
          </a:xfrm>
        </p:spPr>
        <p:txBody>
          <a:bodyPr/>
          <a:lstStyle/>
          <a:p>
            <a:r>
              <a:rPr lang="es-MX" dirty="0"/>
              <a:t>Emisiones de </a:t>
            </a:r>
            <a:r>
              <a:rPr lang="es-MX" dirty="0" smtClean="0"/>
              <a:t>reservorios de </a:t>
            </a:r>
            <a:r>
              <a:rPr lang="es-MX" dirty="0"/>
              <a:t>agua </a:t>
            </a:r>
            <a:r>
              <a:rPr lang="es-MX" dirty="0" smtClean="0"/>
              <a:t>(</a:t>
            </a:r>
            <a:r>
              <a:rPr lang="es-MX" dirty="0"/>
              <a:t>PEHP, y</a:t>
            </a:r>
            <a:r>
              <a:rPr lang="es-MX" dirty="0" smtClean="0"/>
              <a:t>)</a:t>
            </a:r>
          </a:p>
          <a:p>
            <a:r>
              <a:rPr lang="es-MX" dirty="0" smtClean="0"/>
              <a:t>Calculamos la densidad de potencia (w/m2), PARA CENTRALES EN CASCADA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7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3403438" y="3140968"/>
                <a:ext cx="1735668" cy="651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𝐽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438" y="3140968"/>
                <a:ext cx="1735668" cy="651460"/>
              </a:xfrm>
              <a:prstGeom prst="rect">
                <a:avLst/>
              </a:prstGeom>
              <a:blipFill>
                <a:blip r:embed="rId2"/>
                <a:stretch>
                  <a:fillRect l="-5263" b="-130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/>
          <p:cNvSpPr txBox="1"/>
          <p:nvPr/>
        </p:nvSpPr>
        <p:spPr>
          <a:xfrm>
            <a:off x="1017250" y="4005064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Donde: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PD = Densidad de potencia (w/m2)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CAP</a:t>
            </a:r>
            <a:r>
              <a:rPr lang="es-MX" baseline="-25000" dirty="0" err="1" smtClean="0"/>
              <a:t>pj,i</a:t>
            </a:r>
            <a:r>
              <a:rPr lang="es-MX" dirty="0" smtClean="0"/>
              <a:t> = Capacidad Instalada después de la implementación del proyecto (w)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A</a:t>
            </a:r>
            <a:r>
              <a:rPr lang="es-MX" baseline="-25000" dirty="0" err="1" smtClean="0"/>
              <a:t>pj,j</a:t>
            </a:r>
            <a:r>
              <a:rPr lang="es-MX" dirty="0" smtClean="0"/>
              <a:t> = Área del reservorio después de la implementación del proyecto cuando esta lleno (m2)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𝑖 = Plantas individuales incluidas en la cascada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𝑗 = Reservorios individuales incluidos en la cascada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70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Hidroeléctricos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389625"/>
            <a:ext cx="8229600" cy="599215"/>
          </a:xfrm>
        </p:spPr>
        <p:txBody>
          <a:bodyPr/>
          <a:lstStyle/>
          <a:p>
            <a:r>
              <a:rPr lang="es-MX" sz="1800" dirty="0"/>
              <a:t>Si la densidad de potencia </a:t>
            </a:r>
            <a:r>
              <a:rPr lang="es-MX" sz="1800" dirty="0" smtClean="0"/>
              <a:t>del </a:t>
            </a:r>
            <a:r>
              <a:rPr lang="es-MX" sz="1800" dirty="0"/>
              <a:t>proyecto </a:t>
            </a:r>
            <a:r>
              <a:rPr lang="es-MX" sz="1800" dirty="0" smtClean="0"/>
              <a:t>o de la cascada es mayor a </a:t>
            </a:r>
            <a:r>
              <a:rPr lang="es-MX" sz="1800" dirty="0"/>
              <a:t>4 W / m2 y menor o igual a </a:t>
            </a:r>
            <a:r>
              <a:rPr lang="es-MX" sz="1800" dirty="0" smtClean="0"/>
              <a:t>10 w/m2, use la siguiente ecuación:</a:t>
            </a:r>
          </a:p>
          <a:p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8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3347864" y="2006384"/>
                <a:ext cx="2667269" cy="619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400" i="1" dirty="0" err="1" smtClean="0"/>
                  <a:t>PE</a:t>
                </a:r>
                <a:r>
                  <a:rPr lang="es-MX" sz="2400" i="1" baseline="-25000" dirty="0" err="1" smtClean="0"/>
                  <a:t>HP,y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𝐸𝐹𝑅𝑒𝑠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𝑇𝐸𝐺𝑦</m:t>
                        </m:r>
                      </m:num>
                      <m:den>
                        <m:r>
                          <a:rPr lang="es-MX" sz="24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000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006384"/>
                <a:ext cx="2667269" cy="619272"/>
              </a:xfrm>
              <a:prstGeom prst="rect">
                <a:avLst/>
              </a:prstGeom>
              <a:blipFill>
                <a:blip r:embed="rId2"/>
                <a:stretch>
                  <a:fillRect l="-3425" b="-88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/>
          <p:cNvSpPr txBox="1"/>
          <p:nvPr/>
        </p:nvSpPr>
        <p:spPr>
          <a:xfrm>
            <a:off x="457200" y="2684155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Donde: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PE</a:t>
            </a:r>
            <a:r>
              <a:rPr lang="es-MX" baseline="-25000" dirty="0" err="1" smtClean="0"/>
              <a:t>HP,y</a:t>
            </a:r>
            <a:r>
              <a:rPr lang="es-MX" dirty="0" smtClean="0"/>
              <a:t> = </a:t>
            </a:r>
            <a:r>
              <a:rPr lang="es-MX" dirty="0"/>
              <a:t>Emisiones de </a:t>
            </a:r>
            <a:r>
              <a:rPr lang="es-MX" dirty="0" smtClean="0"/>
              <a:t>reservorios de agua, </a:t>
            </a:r>
            <a:r>
              <a:rPr lang="es-MX" dirty="0"/>
              <a:t>año y (t CO2e / año)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EF</a:t>
            </a:r>
            <a:r>
              <a:rPr lang="es-MX" baseline="-25000" dirty="0" err="1" smtClean="0"/>
              <a:t>Res</a:t>
            </a:r>
            <a:r>
              <a:rPr lang="es-MX" dirty="0" smtClean="0"/>
              <a:t> </a:t>
            </a:r>
            <a:r>
              <a:rPr lang="es-MX" dirty="0"/>
              <a:t>= Factor de emisión </a:t>
            </a:r>
            <a:r>
              <a:rPr lang="es-MX" dirty="0" smtClean="0"/>
              <a:t>por defecto, para </a:t>
            </a:r>
            <a:r>
              <a:rPr lang="es-MX" dirty="0"/>
              <a:t>emisiones </a:t>
            </a:r>
            <a:r>
              <a:rPr lang="es-MX" dirty="0" smtClean="0"/>
              <a:t>de </a:t>
            </a:r>
            <a:r>
              <a:rPr lang="es-MX" dirty="0"/>
              <a:t>reservorios de </a:t>
            </a:r>
            <a:r>
              <a:rPr lang="es-MX" dirty="0" smtClean="0"/>
              <a:t>agua </a:t>
            </a:r>
            <a:r>
              <a:rPr lang="es-MX" dirty="0"/>
              <a:t>(kg CO2e / MWh</a:t>
            </a:r>
            <a:r>
              <a:rPr lang="es-MX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err="1" smtClean="0"/>
              <a:t>TEG</a:t>
            </a:r>
            <a:r>
              <a:rPr lang="es-MX" baseline="-25000" dirty="0" err="1" smtClean="0"/>
              <a:t>y</a:t>
            </a:r>
            <a:r>
              <a:rPr lang="es-MX" dirty="0" smtClean="0"/>
              <a:t> </a:t>
            </a:r>
            <a:r>
              <a:rPr lang="es-MX" dirty="0"/>
              <a:t>= Electricidad total producida por </a:t>
            </a:r>
            <a:r>
              <a:rPr lang="es-MX" dirty="0" smtClean="0"/>
              <a:t>el </a:t>
            </a:r>
            <a:r>
              <a:rPr lang="es-MX" dirty="0"/>
              <a:t>proyecto</a:t>
            </a:r>
            <a:r>
              <a:rPr lang="es-MX" dirty="0" smtClean="0"/>
              <a:t>, (vendida y consumo propio (</a:t>
            </a:r>
            <a:r>
              <a:rPr lang="es-MX" dirty="0"/>
              <a:t>MWh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57200" y="4446752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Parámetro: </a:t>
            </a:r>
            <a:r>
              <a:rPr lang="es-MX" dirty="0" err="1" smtClean="0"/>
              <a:t>EF</a:t>
            </a:r>
            <a:r>
              <a:rPr lang="es-MX" baseline="-25000" dirty="0" err="1" smtClean="0"/>
              <a:t>Res</a:t>
            </a:r>
            <a:endParaRPr lang="es-MX" baseline="-25000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Valor Aplicable 90 </a:t>
            </a:r>
            <a:r>
              <a:rPr lang="es-MX" dirty="0"/>
              <a:t>kgCO2e/</a:t>
            </a:r>
            <a:r>
              <a:rPr lang="es-MX" dirty="0" err="1"/>
              <a:t>MWh</a:t>
            </a:r>
            <a:r>
              <a:rPr lang="es-MX" dirty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Factor de emisiones por defecto para reservorios de agua Default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s-MX" dirty="0" smtClean="0"/>
              <a:t>Decisión del </a:t>
            </a:r>
            <a:r>
              <a:rPr lang="es-MX" dirty="0"/>
              <a:t>EB </a:t>
            </a:r>
            <a:r>
              <a:rPr lang="es-MX" dirty="0" smtClean="0"/>
              <a:t>23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611560" y="5733256"/>
            <a:ext cx="77048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 la densidad de potencia del Proyecto es mayor  a 10 W/m2: </a:t>
            </a:r>
          </a:p>
          <a:p>
            <a:pPr algn="ctr"/>
            <a:r>
              <a:rPr lang="es-MX" dirty="0" smtClean="0"/>
              <a:t>𝑃𝐸</a:t>
            </a:r>
            <a:r>
              <a:rPr lang="es-MX" baseline="-25000" dirty="0" smtClean="0"/>
              <a:t>𝐻𝑃,𝑦 </a:t>
            </a:r>
            <a:r>
              <a:rPr lang="es-MX" dirty="0" smtClean="0"/>
              <a:t>= 0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77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Calculo Reducción de Emisiones Proyectos </a:t>
            </a:r>
            <a:r>
              <a:rPr lang="es-MX" sz="3200" dirty="0" smtClean="0"/>
              <a:t>Hidroeléctricos: Proyecto </a:t>
            </a:r>
            <a:r>
              <a:rPr lang="es-MX" sz="3200" dirty="0" err="1" smtClean="0"/>
              <a:t>Misicuni</a:t>
            </a:r>
            <a:r>
              <a:rPr lang="es-MX" sz="3200" dirty="0" smtClean="0"/>
              <a:t>, año 2017</a:t>
            </a:r>
            <a:endParaRPr lang="es-MX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628800"/>
                <a:ext cx="4038600" cy="3096344"/>
              </a:xfrm>
            </p:spPr>
            <p:txBody>
              <a:bodyPr/>
              <a:lstStyle/>
              <a:p>
                <a:r>
                  <a:rPr lang="es-MX" dirty="0" smtClean="0"/>
                  <a:t>Datos: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𝐸𝐺𝑝𝑗,𝑦 = </a:t>
                </a:r>
                <a:r>
                  <a:rPr lang="es-MX" sz="2000" dirty="0" smtClean="0"/>
                  <a:t>11.172 MWh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𝑔𝑟𝑖𝑑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baseline="-25000" dirty="0"/>
                  <a:t> </a:t>
                </a:r>
                <a:r>
                  <a:rPr lang="es-MX" sz="2000" dirty="0" smtClean="0"/>
                  <a:t>= 0.515 tCO2/</a:t>
                </a:r>
                <a:r>
                  <a:rPr lang="es-MX" sz="2000" dirty="0" err="1" smtClean="0"/>
                  <a:t>MWh</a:t>
                </a:r>
                <a:endParaRPr lang="es-MX" sz="20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 err="1"/>
                  <a:t>CAP</a:t>
                </a:r>
                <a:r>
                  <a:rPr lang="es-MX" sz="2000" baseline="-25000" dirty="0" err="1"/>
                  <a:t>pj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120.000.000 w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CAP</a:t>
                </a:r>
                <a:r>
                  <a:rPr lang="es-MX" sz="2000" baseline="-25000" dirty="0"/>
                  <a:t>BL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0 w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 err="1"/>
                  <a:t>A</a:t>
                </a:r>
                <a:r>
                  <a:rPr lang="es-MX" sz="2000" baseline="-25000" dirty="0" err="1"/>
                  <a:t>pj</a:t>
                </a:r>
                <a:r>
                  <a:rPr lang="es-MX" sz="2000" baseline="-25000" dirty="0"/>
                  <a:t> </a:t>
                </a:r>
                <a:r>
                  <a:rPr lang="es-MX" sz="2000" dirty="0"/>
                  <a:t>= </a:t>
                </a:r>
                <a:r>
                  <a:rPr lang="es-MX" sz="2000" dirty="0" smtClean="0"/>
                  <a:t>5.000.000 m2</a:t>
                </a:r>
                <a:endParaRPr lang="es-MX" sz="20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s-MX" sz="2000" dirty="0"/>
                  <a:t>A</a:t>
                </a:r>
                <a:r>
                  <a:rPr lang="es-MX" sz="2000" baseline="-25000" dirty="0"/>
                  <a:t>BL</a:t>
                </a:r>
                <a:r>
                  <a:rPr lang="es-MX" sz="2000" dirty="0"/>
                  <a:t> = </a:t>
                </a:r>
                <a:r>
                  <a:rPr lang="es-MX" sz="2000" dirty="0" smtClean="0"/>
                  <a:t>0 m2</a:t>
                </a:r>
                <a:endParaRPr lang="es-MX" sz="20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628800"/>
                <a:ext cx="4038600" cy="3096344"/>
              </a:xfrm>
              <a:blipFill>
                <a:blip r:embed="rId2"/>
                <a:stretch>
                  <a:fillRect l="-2715" t="-1772" b="-9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656033" y="1734851"/>
            <a:ext cx="4038600" cy="3134309"/>
          </a:xfrm>
        </p:spPr>
        <p:txBody>
          <a:bodyPr/>
          <a:lstStyle/>
          <a:p>
            <a:r>
              <a:rPr lang="es-MX" dirty="0" smtClean="0"/>
              <a:t>PEy </a:t>
            </a:r>
            <a:r>
              <a:rPr lang="es-MX" dirty="0"/>
              <a:t>= Emisiones del Proyecto del año 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dirty="0"/>
              <a:t>𝑃𝐸𝐹𝐹, 𝑦 = </a:t>
            </a:r>
            <a:r>
              <a:rPr lang="es-MX" dirty="0" smtClean="0"/>
              <a:t>0</a:t>
            </a:r>
            <a:endParaRPr lang="es-MX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MX" dirty="0"/>
              <a:t>𝑃𝐸𝐺𝑃, 𝑦 = </a:t>
            </a:r>
            <a:r>
              <a:rPr lang="es-MX" dirty="0" smtClean="0"/>
              <a:t>0</a:t>
            </a:r>
            <a:endParaRPr lang="es-MX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MX" dirty="0"/>
              <a:t>PEHP 𝑦 = Emisiones de reservorios </a:t>
            </a:r>
            <a:r>
              <a:rPr lang="es-MX" dirty="0" smtClean="0"/>
              <a:t>de agua, </a:t>
            </a:r>
            <a:r>
              <a:rPr lang="es-MX" dirty="0"/>
              <a:t>año y (t CO2e / año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235546" y="6291516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𝑃𝐸𝑦 = 𝑃𝐸𝐹𝐹,𝑦 +𝑃𝐸𝐺𝑃,𝑦 +𝑃𝐸𝐻𝑃,𝑦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5533129" y="5121297"/>
                <a:ext cx="2284408" cy="646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 sz="2400" dirty="0" smtClean="0"/>
                  <a:t>PD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𝐶𝐴𝑃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s-MX" sz="2400" b="0" i="1" baseline="-25000" smtClean="0">
                            <a:latin typeface="Cambria Math" panose="02040503050406030204" pitchFamily="18" charset="0"/>
                          </a:rPr>
                          <m:t>𝑝𝑗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𝐴𝐵𝐿</m:t>
                        </m:r>
                      </m:den>
                    </m:f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129" y="5121297"/>
                <a:ext cx="2284408" cy="646139"/>
              </a:xfrm>
              <a:prstGeom prst="rect">
                <a:avLst/>
              </a:prstGeom>
              <a:blipFill>
                <a:blip r:embed="rId3"/>
                <a:stretch>
                  <a:fillRect l="-4278" b="-47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8"/>
              <p:cNvSpPr txBox="1"/>
              <p:nvPr/>
            </p:nvSpPr>
            <p:spPr>
              <a:xfrm>
                <a:off x="430846" y="4985603"/>
                <a:ext cx="2965299" cy="4308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s-MX" sz="2800" dirty="0" smtClean="0"/>
                  <a:t>ERy   </a:t>
                </a:r>
                <a14:m>
                  <m:oMath xmlns:m="http://schemas.openxmlformats.org/officeDocument/2006/math">
                    <m:r>
                      <a:rPr lang="es-MX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𝐵𝐸𝑦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𝑃𝐸𝑦</m:t>
                    </m:r>
                  </m:oMath>
                </a14:m>
                <a:endParaRPr lang="es-MX" sz="2800" dirty="0"/>
              </a:p>
            </p:txBody>
          </p:sp>
        </mc:Choice>
        <mc:Fallback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46" y="4985603"/>
                <a:ext cx="2965299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/>
              <p:cNvSpPr txBox="1"/>
              <p:nvPr/>
            </p:nvSpPr>
            <p:spPr>
              <a:xfrm>
                <a:off x="414895" y="5767436"/>
                <a:ext cx="35890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sz="2400" i="1" dirty="0" smtClean="0"/>
                  <a:t>BEy </a:t>
                </a:r>
                <a:r>
                  <a:rPr lang="es-MX" sz="2400" dirty="0" smtClean="0"/>
                  <a:t>  </a:t>
                </a: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𝐸𝐺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𝑝𝑗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𝐸𝐹𝑔𝑟𝑖𝑑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𝐶𝑀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b="0" i="1" baseline="-2500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2400" baseline="-25000" dirty="0"/>
              </a:p>
            </p:txBody>
          </p:sp>
        </mc:Choice>
        <mc:Fallback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95" y="5767436"/>
                <a:ext cx="3589077" cy="369332"/>
              </a:xfrm>
              <a:prstGeom prst="rect">
                <a:avLst/>
              </a:prstGeom>
              <a:blipFill>
                <a:blip r:embed="rId5"/>
                <a:stretch>
                  <a:fillRect l="-5093" t="-24590" b="-1344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247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FC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trón indice FC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1726</TotalTime>
  <Words>2667</Words>
  <Application>Microsoft Office PowerPoint</Application>
  <PresentationFormat>Presentación en pantalla (4:3)</PresentationFormat>
  <Paragraphs>333</Paragraphs>
  <Slides>29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4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43" baseType="lpstr">
      <vt:lpstr>SimSun</vt:lpstr>
      <vt:lpstr>Arial</vt:lpstr>
      <vt:lpstr>Calibri</vt:lpstr>
      <vt:lpstr>Cambria Math</vt:lpstr>
      <vt:lpstr>Century Gothic</vt:lpstr>
      <vt:lpstr>MS Mincho</vt:lpstr>
      <vt:lpstr>Segoe UI Black</vt:lpstr>
      <vt:lpstr>Times New Roman</vt:lpstr>
      <vt:lpstr>Wingdings</vt:lpstr>
      <vt:lpstr>1_Tema de Office</vt:lpstr>
      <vt:lpstr>TemaFCO2</vt:lpstr>
      <vt:lpstr>patrón indice FCO2</vt:lpstr>
      <vt:lpstr>2_Tema de Office</vt:lpstr>
      <vt:lpstr>Ecuación</vt:lpstr>
      <vt:lpstr>Presentación de PowerPoint</vt:lpstr>
      <vt:lpstr>Presentación de PowerPoint</vt:lpstr>
      <vt:lpstr>Calculo Reducción de Emisiones Proyectos Hidroeléctricos (ACM 002)</vt:lpstr>
      <vt:lpstr>Calculo Reducción de Emisiones Proyectos Hidroeléctricos</vt:lpstr>
      <vt:lpstr>Calculo Reducción de Emisiones Proyectos Hidroeléctricos</vt:lpstr>
      <vt:lpstr>Calculo Reducción de Emisiones Proyectos Hidroeléctricos</vt:lpstr>
      <vt:lpstr>Calculo Reducción de Emisiones Proyectos Hidroeléctricos</vt:lpstr>
      <vt:lpstr>Calculo Reducción de Emisiones Proyectos Hidroeléctricos</vt:lpstr>
      <vt:lpstr>Calculo Reducción de Emisiones Proyectos Hidroeléctricos: Proyecto Misicuni, año 2017</vt:lpstr>
      <vt:lpstr>Calculo Reducción de Emisiones Proyectos Hidroeléctricos: Proyecto Misicuni, año 2017</vt:lpstr>
      <vt:lpstr>Calculo Reducción de Emisiones Proyectos eolicos: Proyecto Qollpana II, año 2017</vt:lpstr>
      <vt:lpstr>Calculo Reducción de Emisiones Proyectos Solares: Proyecto Yunchara, año 2017</vt:lpstr>
      <vt:lpstr>Calculo Reducción de Emisiones Proyectos Solares: Proyecto Yunchara, año 2017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</vt:lpstr>
      <vt:lpstr>Calculo Reducción de Emisiones Proyectos Ciclos Combinados (proyecto Warnes)</vt:lpstr>
      <vt:lpstr>BEy = Línea de Base de Emisiones (tCO2/año), caso ( c) </vt:lpstr>
      <vt:lpstr>Presentación de PowerPoint</vt:lpstr>
      <vt:lpstr>Calculo de las Emisiones Fugitivas LEy</vt:lpstr>
      <vt:lpstr>Calculo Reducción de Emisiones Proyectos Ciclos Combinados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María Jesús Muñoz</dc:creator>
  <cp:lastModifiedBy>pc</cp:lastModifiedBy>
  <cp:revision>178</cp:revision>
  <cp:lastPrinted>2016-11-28T12:35:22Z</cp:lastPrinted>
  <dcterms:created xsi:type="dcterms:W3CDTF">2011-09-20T13:44:59Z</dcterms:created>
  <dcterms:modified xsi:type="dcterms:W3CDTF">2018-11-27T02:04:21Z</dcterms:modified>
</cp:coreProperties>
</file>